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7" r:id="rId22"/>
    <p:sldId id="276" r:id="rId23"/>
    <p:sldId id="278" r:id="rId24"/>
    <p:sldId id="279" r:id="rId25"/>
    <p:sldId id="280" r:id="rId26"/>
    <p:sldId id="282" r:id="rId27"/>
    <p:sldId id="281"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692"/>
    <a:srgbClr val="E6E6E6"/>
    <a:srgbClr val="FF31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62" autoAdjust="0"/>
    <p:restoredTop sz="92582" autoAdjust="0"/>
  </p:normalViewPr>
  <p:slideViewPr>
    <p:cSldViewPr snapToGrid="0">
      <p:cViewPr varScale="1">
        <p:scale>
          <a:sx n="84" d="100"/>
          <a:sy n="84" d="100"/>
        </p:scale>
        <p:origin x="1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33B8D-E964-40B1-94A4-1A9F09D956CA}" type="datetimeFigureOut">
              <a:rPr lang="en-US" smtClean="0"/>
              <a:t>6/13/2023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13E097-D9DE-4F7F-97D3-F2099DE027FB}" type="slidenum">
              <a:rPr lang="en-US" smtClean="0"/>
              <a:t>‹#›</a:t>
            </a:fld>
            <a:endParaRPr lang="en-US"/>
          </a:p>
        </p:txBody>
      </p:sp>
    </p:spTree>
    <p:extLst>
      <p:ext uri="{BB962C8B-B14F-4D97-AF65-F5344CB8AC3E}">
        <p14:creationId xmlns:p14="http://schemas.microsoft.com/office/powerpoint/2010/main" val="2526454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x/y </a:t>
            </a:r>
            <a:r>
              <a:rPr lang="en-US" dirty="0" err="1" smtClean="0"/>
              <a:t>redhair</a:t>
            </a:r>
            <a:r>
              <a:rPr lang="en-US" dirty="0" smtClean="0"/>
              <a:t> washed up a-shore </a:t>
            </a:r>
            <a:r>
              <a:rPr lang="en-US" dirty="0" err="1" smtClean="0"/>
              <a:t>nonPolcieCour</a:t>
            </a:r>
            <a:endParaRPr lang="en-US" dirty="0" smtClean="0"/>
          </a:p>
          <a:p>
            <a:endParaRPr lang="en-US" dirty="0"/>
          </a:p>
        </p:txBody>
      </p:sp>
      <p:sp>
        <p:nvSpPr>
          <p:cNvPr id="4" name="Slide Number Placeholder 3"/>
          <p:cNvSpPr>
            <a:spLocks noGrp="1"/>
          </p:cNvSpPr>
          <p:nvPr>
            <p:ph type="sldNum" sz="quarter" idx="10"/>
          </p:nvPr>
        </p:nvSpPr>
        <p:spPr/>
        <p:txBody>
          <a:bodyPr/>
          <a:lstStyle/>
          <a:p>
            <a:fld id="{9313E097-D9DE-4F7F-97D3-F2099DE027FB}" type="slidenum">
              <a:rPr lang="en-US" smtClean="0"/>
              <a:t>41</a:t>
            </a:fld>
            <a:endParaRPr lang="en-US"/>
          </a:p>
        </p:txBody>
      </p:sp>
    </p:spTree>
    <p:extLst>
      <p:ext uri="{BB962C8B-B14F-4D97-AF65-F5344CB8AC3E}">
        <p14:creationId xmlns:p14="http://schemas.microsoft.com/office/powerpoint/2010/main" val="4213868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13E097-D9DE-4F7F-97D3-F2099DE027FB}" type="slidenum">
              <a:rPr lang="en-US" smtClean="0"/>
              <a:t>46</a:t>
            </a:fld>
            <a:endParaRPr lang="en-US"/>
          </a:p>
        </p:txBody>
      </p:sp>
    </p:spTree>
    <p:extLst>
      <p:ext uri="{BB962C8B-B14F-4D97-AF65-F5344CB8AC3E}">
        <p14:creationId xmlns:p14="http://schemas.microsoft.com/office/powerpoint/2010/main" val="3367043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FB817ED-9989-47FD-9221-B63191980418}"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3303F5-CE44-4399-B86C-0DC95227D3C0}" type="slidenum">
              <a:rPr lang="en-US" smtClean="0"/>
              <a:t>‹#›</a:t>
            </a:fld>
            <a:endParaRPr lang="en-US"/>
          </a:p>
        </p:txBody>
      </p:sp>
    </p:spTree>
    <p:extLst>
      <p:ext uri="{BB962C8B-B14F-4D97-AF65-F5344CB8AC3E}">
        <p14:creationId xmlns:p14="http://schemas.microsoft.com/office/powerpoint/2010/main" val="399837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B817ED-9989-47FD-9221-B63191980418}"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3303F5-CE44-4399-B86C-0DC95227D3C0}" type="slidenum">
              <a:rPr lang="en-US" smtClean="0"/>
              <a:t>‹#›</a:t>
            </a:fld>
            <a:endParaRPr lang="en-US"/>
          </a:p>
        </p:txBody>
      </p:sp>
    </p:spTree>
    <p:extLst>
      <p:ext uri="{BB962C8B-B14F-4D97-AF65-F5344CB8AC3E}">
        <p14:creationId xmlns:p14="http://schemas.microsoft.com/office/powerpoint/2010/main" val="374501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B817ED-9989-47FD-9221-B63191980418}"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3303F5-CE44-4399-B86C-0DC95227D3C0}" type="slidenum">
              <a:rPr lang="en-US" smtClean="0"/>
              <a:t>‹#›</a:t>
            </a:fld>
            <a:endParaRPr lang="en-US"/>
          </a:p>
        </p:txBody>
      </p:sp>
    </p:spTree>
    <p:extLst>
      <p:ext uri="{BB962C8B-B14F-4D97-AF65-F5344CB8AC3E}">
        <p14:creationId xmlns:p14="http://schemas.microsoft.com/office/powerpoint/2010/main" val="1856691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FB817ED-9989-47FD-9221-B63191980418}"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3303F5-CE44-4399-B86C-0DC95227D3C0}" type="slidenum">
              <a:rPr lang="en-US" smtClean="0"/>
              <a:t>‹#›</a:t>
            </a:fld>
            <a:endParaRPr lang="en-US"/>
          </a:p>
        </p:txBody>
      </p:sp>
    </p:spTree>
    <p:extLst>
      <p:ext uri="{BB962C8B-B14F-4D97-AF65-F5344CB8AC3E}">
        <p14:creationId xmlns:p14="http://schemas.microsoft.com/office/powerpoint/2010/main" val="3286077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FB817ED-9989-47FD-9221-B63191980418}" type="datetimeFigureOut">
              <a:rPr lang="en-US" smtClean="0"/>
              <a:t>6/13/2023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3303F5-CE44-4399-B86C-0DC95227D3C0}" type="slidenum">
              <a:rPr lang="en-US" smtClean="0"/>
              <a:t>‹#›</a:t>
            </a:fld>
            <a:endParaRPr lang="en-US"/>
          </a:p>
        </p:txBody>
      </p:sp>
    </p:spTree>
    <p:extLst>
      <p:ext uri="{BB962C8B-B14F-4D97-AF65-F5344CB8AC3E}">
        <p14:creationId xmlns:p14="http://schemas.microsoft.com/office/powerpoint/2010/main" val="4140497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FB817ED-9989-47FD-9221-B63191980418}" type="datetimeFigureOut">
              <a:rPr lang="en-US" smtClean="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3303F5-CE44-4399-B86C-0DC95227D3C0}" type="slidenum">
              <a:rPr lang="en-US" smtClean="0"/>
              <a:t>‹#›</a:t>
            </a:fld>
            <a:endParaRPr lang="en-US"/>
          </a:p>
        </p:txBody>
      </p:sp>
    </p:spTree>
    <p:extLst>
      <p:ext uri="{BB962C8B-B14F-4D97-AF65-F5344CB8AC3E}">
        <p14:creationId xmlns:p14="http://schemas.microsoft.com/office/powerpoint/2010/main" val="3601413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FB817ED-9989-47FD-9221-B63191980418}" type="datetimeFigureOut">
              <a:rPr lang="en-US" smtClean="0"/>
              <a:t>6/13/2023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3303F5-CE44-4399-B86C-0DC95227D3C0}" type="slidenum">
              <a:rPr lang="en-US" smtClean="0"/>
              <a:t>‹#›</a:t>
            </a:fld>
            <a:endParaRPr lang="en-US"/>
          </a:p>
        </p:txBody>
      </p:sp>
    </p:spTree>
    <p:extLst>
      <p:ext uri="{BB962C8B-B14F-4D97-AF65-F5344CB8AC3E}">
        <p14:creationId xmlns:p14="http://schemas.microsoft.com/office/powerpoint/2010/main" val="11413767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FB817ED-9989-47FD-9221-B63191980418}" type="datetimeFigureOut">
              <a:rPr lang="en-US" smtClean="0"/>
              <a:t>6/13/2023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3303F5-CE44-4399-B86C-0DC95227D3C0}" type="slidenum">
              <a:rPr lang="en-US" smtClean="0"/>
              <a:t>‹#›</a:t>
            </a:fld>
            <a:endParaRPr lang="en-US"/>
          </a:p>
        </p:txBody>
      </p:sp>
    </p:spTree>
    <p:extLst>
      <p:ext uri="{BB962C8B-B14F-4D97-AF65-F5344CB8AC3E}">
        <p14:creationId xmlns:p14="http://schemas.microsoft.com/office/powerpoint/2010/main" val="1719393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B817ED-9989-47FD-9221-B63191980418}" type="datetimeFigureOut">
              <a:rPr lang="en-US" smtClean="0"/>
              <a:t>6/13/2023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3303F5-CE44-4399-B86C-0DC95227D3C0}" type="slidenum">
              <a:rPr lang="en-US" smtClean="0"/>
              <a:t>‹#›</a:t>
            </a:fld>
            <a:endParaRPr lang="en-US"/>
          </a:p>
        </p:txBody>
      </p:sp>
    </p:spTree>
    <p:extLst>
      <p:ext uri="{BB962C8B-B14F-4D97-AF65-F5344CB8AC3E}">
        <p14:creationId xmlns:p14="http://schemas.microsoft.com/office/powerpoint/2010/main" val="32254477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B817ED-9989-47FD-9221-B63191980418}" type="datetimeFigureOut">
              <a:rPr lang="en-US" smtClean="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3303F5-CE44-4399-B86C-0DC95227D3C0}" type="slidenum">
              <a:rPr lang="en-US" smtClean="0"/>
              <a:t>‹#›</a:t>
            </a:fld>
            <a:endParaRPr lang="en-US"/>
          </a:p>
        </p:txBody>
      </p:sp>
    </p:spTree>
    <p:extLst>
      <p:ext uri="{BB962C8B-B14F-4D97-AF65-F5344CB8AC3E}">
        <p14:creationId xmlns:p14="http://schemas.microsoft.com/office/powerpoint/2010/main" val="1953688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FB817ED-9989-47FD-9221-B63191980418}" type="datetimeFigureOut">
              <a:rPr lang="en-US" smtClean="0"/>
              <a:t>6/13/2023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3303F5-CE44-4399-B86C-0DC95227D3C0}" type="slidenum">
              <a:rPr lang="en-US" smtClean="0"/>
              <a:t>‹#›</a:t>
            </a:fld>
            <a:endParaRPr lang="en-US"/>
          </a:p>
        </p:txBody>
      </p:sp>
    </p:spTree>
    <p:extLst>
      <p:ext uri="{BB962C8B-B14F-4D97-AF65-F5344CB8AC3E}">
        <p14:creationId xmlns:p14="http://schemas.microsoft.com/office/powerpoint/2010/main" val="32304243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B817ED-9989-47FD-9221-B63191980418}" type="datetimeFigureOut">
              <a:rPr lang="en-US" smtClean="0"/>
              <a:t>6/13/2023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3303F5-CE44-4399-B86C-0DC95227D3C0}" type="slidenum">
              <a:rPr lang="en-US" smtClean="0"/>
              <a:t>‹#›</a:t>
            </a:fld>
            <a:endParaRPr lang="en-US"/>
          </a:p>
        </p:txBody>
      </p:sp>
    </p:spTree>
    <p:extLst>
      <p:ext uri="{BB962C8B-B14F-4D97-AF65-F5344CB8AC3E}">
        <p14:creationId xmlns:p14="http://schemas.microsoft.com/office/powerpoint/2010/main" val="2994702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38.pn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g"/></Relationships>
</file>

<file path=ppt/slides/_rels/slide1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hyperlink" Target="https://en.wikipedia.org/wiki/" TargetMode="Externa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8" Type="http://schemas.openxmlformats.org/officeDocument/2006/relationships/image" Target="../media/image49.jpg"/><Relationship Id="rId13" Type="http://schemas.openxmlformats.org/officeDocument/2006/relationships/image" Target="../media/image50.png"/><Relationship Id="rId3" Type="http://schemas.openxmlformats.org/officeDocument/2006/relationships/image" Target="../media/image15.jpg"/><Relationship Id="rId7" Type="http://schemas.openxmlformats.org/officeDocument/2006/relationships/image" Target="../media/image48.jpg"/><Relationship Id="rId12" Type="http://schemas.openxmlformats.org/officeDocument/2006/relationships/image" Target="../media/image19.jp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7.jpeg"/><Relationship Id="rId11" Type="http://schemas.openxmlformats.org/officeDocument/2006/relationships/image" Target="../media/image18.jpg"/><Relationship Id="rId5" Type="http://schemas.openxmlformats.org/officeDocument/2006/relationships/image" Target="../media/image46.jpg"/><Relationship Id="rId10" Type="http://schemas.openxmlformats.org/officeDocument/2006/relationships/image" Target="../media/image17.jpg"/><Relationship Id="rId4" Type="http://schemas.openxmlformats.org/officeDocument/2006/relationships/image" Target="../media/image45.png"/><Relationship Id="rId9"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54.jpeg"/><Relationship Id="rId13" Type="http://schemas.openxmlformats.org/officeDocument/2006/relationships/image" Target="../media/image17.jpg"/><Relationship Id="rId3" Type="http://schemas.openxmlformats.org/officeDocument/2006/relationships/image" Target="../media/image51.png"/><Relationship Id="rId7" Type="http://schemas.openxmlformats.org/officeDocument/2006/relationships/image" Target="../media/image45.png"/><Relationship Id="rId12" Type="http://schemas.openxmlformats.org/officeDocument/2006/relationships/image" Target="../media/image31.png"/><Relationship Id="rId2" Type="http://schemas.openxmlformats.org/officeDocument/2006/relationships/hyperlink" Target="https://www.hpcwire.com/2021/08/23/ibms-upcoming-z-series-chip-gains-on-chip-ai-acceleration-and-new-name-telum/" TargetMode="External"/><Relationship Id="rId16"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46.jpg"/><Relationship Id="rId5" Type="http://schemas.openxmlformats.org/officeDocument/2006/relationships/image" Target="../media/image53.png"/><Relationship Id="rId15" Type="http://schemas.openxmlformats.org/officeDocument/2006/relationships/image" Target="../media/image19.jpg"/><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 Id="rId14" Type="http://schemas.openxmlformats.org/officeDocument/2006/relationships/image" Target="../media/image18.jpg"/></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31.png"/><Relationship Id="rId7"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10" Type="http://schemas.openxmlformats.org/officeDocument/2006/relationships/image" Target="../media/image57.png"/><Relationship Id="rId4" Type="http://schemas.openxmlformats.org/officeDocument/2006/relationships/image" Target="../media/image17.jp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png"/><Relationship Id="rId7" Type="http://schemas.openxmlformats.org/officeDocument/2006/relationships/image" Target="../media/image63.jpg"/><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jpg"/><Relationship Id="rId5" Type="http://schemas.openxmlformats.org/officeDocument/2006/relationships/image" Target="../media/image61.jpeg"/><Relationship Id="rId10" Type="http://schemas.openxmlformats.org/officeDocument/2006/relationships/image" Target="../media/image66.jpeg"/><Relationship Id="rId4" Type="http://schemas.openxmlformats.org/officeDocument/2006/relationships/image" Target="../media/image60.png"/><Relationship Id="rId9" Type="http://schemas.openxmlformats.org/officeDocument/2006/relationships/image" Target="../media/image65.png"/></Relationships>
</file>

<file path=ppt/slides/_rels/slide17.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63.jpg"/><Relationship Id="rId7" Type="http://schemas.openxmlformats.org/officeDocument/2006/relationships/image" Target="../media/image70.jp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10" Type="http://schemas.openxmlformats.org/officeDocument/2006/relationships/image" Target="../media/image73.jpeg"/><Relationship Id="rId4" Type="http://schemas.openxmlformats.org/officeDocument/2006/relationships/image" Target="../media/image67.jpg"/><Relationship Id="rId9" Type="http://schemas.openxmlformats.org/officeDocument/2006/relationships/image" Target="../media/image72.jpeg"/></Relationships>
</file>

<file path=ppt/slides/_rels/slide1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jpg"/><Relationship Id="rId5" Type="http://schemas.openxmlformats.org/officeDocument/2006/relationships/image" Target="../media/image77.jpeg"/><Relationship Id="rId4"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83.jpg"/><Relationship Id="rId3" Type="http://schemas.openxmlformats.org/officeDocument/2006/relationships/image" Target="../media/image80.jpg"/><Relationship Id="rId7" Type="http://schemas.openxmlformats.org/officeDocument/2006/relationships/image" Target="../media/image82.png"/><Relationship Id="rId2" Type="http://schemas.openxmlformats.org/officeDocument/2006/relationships/image" Target="../media/image79.jpg"/><Relationship Id="rId1" Type="http://schemas.openxmlformats.org/officeDocument/2006/relationships/slideLayout" Target="../slideLayouts/slideLayout2.xml"/><Relationship Id="rId6" Type="http://schemas.openxmlformats.org/officeDocument/2006/relationships/image" Target="../media/image71.jpg"/><Relationship Id="rId5" Type="http://schemas.openxmlformats.org/officeDocument/2006/relationships/image" Target="../media/image70.jpg"/><Relationship Id="rId10" Type="http://schemas.openxmlformats.org/officeDocument/2006/relationships/image" Target="../media/image85.jpg"/><Relationship Id="rId4" Type="http://schemas.openxmlformats.org/officeDocument/2006/relationships/image" Target="../media/image81.png"/><Relationship Id="rId9" Type="http://schemas.openxmlformats.org/officeDocument/2006/relationships/image" Target="../media/image84.jpe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8" Type="http://schemas.openxmlformats.org/officeDocument/2006/relationships/image" Target="../media/image71.jpg"/><Relationship Id="rId3" Type="http://schemas.openxmlformats.org/officeDocument/2006/relationships/image" Target="../media/image86.jpg"/><Relationship Id="rId7" Type="http://schemas.openxmlformats.org/officeDocument/2006/relationships/image" Target="../media/image89.png"/><Relationship Id="rId2" Type="http://schemas.openxmlformats.org/officeDocument/2006/relationships/image" Target="../media/image83.jpg"/><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5.jpg"/><Relationship Id="rId4" Type="http://schemas.openxmlformats.org/officeDocument/2006/relationships/image" Target="../media/image87.jpeg"/></Relationships>
</file>

<file path=ppt/slides/_rels/slide2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93.jpg"/><Relationship Id="rId5" Type="http://schemas.openxmlformats.org/officeDocument/2006/relationships/image" Target="../media/image92.jpeg"/><Relationship Id="rId4" Type="http://schemas.openxmlformats.org/officeDocument/2006/relationships/image" Target="../media/image74.png"/></Relationships>
</file>

<file path=ppt/slides/_rels/slide22.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95.jpeg"/><Relationship Id="rId7" Type="http://schemas.openxmlformats.org/officeDocument/2006/relationships/image" Target="../media/image90.jpe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jpg"/><Relationship Id="rId4" Type="http://schemas.openxmlformats.org/officeDocument/2006/relationships/image" Target="../media/image86.jpg"/></Relationships>
</file>

<file path=ppt/slides/_rels/slide23.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image" Target="../media/image98.jpg"/><Relationship Id="rId1" Type="http://schemas.openxmlformats.org/officeDocument/2006/relationships/slideLayout" Target="../slideLayouts/slideLayout2.xml"/><Relationship Id="rId6" Type="http://schemas.openxmlformats.org/officeDocument/2006/relationships/image" Target="../media/image102.jpg"/><Relationship Id="rId5" Type="http://schemas.openxmlformats.org/officeDocument/2006/relationships/image" Target="../media/image101.jpg"/><Relationship Id="rId4" Type="http://schemas.openxmlformats.org/officeDocument/2006/relationships/image" Target="../media/image100.jpeg"/></Relationships>
</file>

<file path=ppt/slides/_rels/slide2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jp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jpg"/></Relationships>
</file>

<file path=ppt/slides/_rels/slide25.xml.rels><?xml version="1.0" encoding="UTF-8" standalone="yes"?>
<Relationships xmlns="http://schemas.openxmlformats.org/package/2006/relationships"><Relationship Id="rId8" Type="http://schemas.openxmlformats.org/officeDocument/2006/relationships/image" Target="../media/image116.jpg"/><Relationship Id="rId13" Type="http://schemas.openxmlformats.org/officeDocument/2006/relationships/image" Target="../media/image121.jp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jpg"/><Relationship Id="rId2" Type="http://schemas.openxmlformats.org/officeDocument/2006/relationships/image" Target="../media/image110.jpg"/><Relationship Id="rId16" Type="http://schemas.openxmlformats.org/officeDocument/2006/relationships/image" Target="../media/image124.jpg"/><Relationship Id="rId1" Type="http://schemas.openxmlformats.org/officeDocument/2006/relationships/slideLayout" Target="../slideLayouts/slideLayout2.xml"/><Relationship Id="rId6" Type="http://schemas.openxmlformats.org/officeDocument/2006/relationships/image" Target="../media/image114.jpg"/><Relationship Id="rId11" Type="http://schemas.openxmlformats.org/officeDocument/2006/relationships/image" Target="../media/image119.jpg"/><Relationship Id="rId5" Type="http://schemas.openxmlformats.org/officeDocument/2006/relationships/image" Target="../media/image113.jpeg"/><Relationship Id="rId15" Type="http://schemas.openxmlformats.org/officeDocument/2006/relationships/image" Target="../media/image123.jpeg"/><Relationship Id="rId10" Type="http://schemas.openxmlformats.org/officeDocument/2006/relationships/image" Target="../media/image118.png"/><Relationship Id="rId4" Type="http://schemas.openxmlformats.org/officeDocument/2006/relationships/image" Target="../media/image112.jpg"/><Relationship Id="rId9" Type="http://schemas.openxmlformats.org/officeDocument/2006/relationships/image" Target="../media/image117.png"/><Relationship Id="rId14" Type="http://schemas.openxmlformats.org/officeDocument/2006/relationships/image" Target="../media/image122.jpeg"/></Relationships>
</file>

<file path=ppt/slides/_rels/slide26.xml.rels><?xml version="1.0" encoding="UTF-8" standalone="yes"?>
<Relationships xmlns="http://schemas.openxmlformats.org/package/2006/relationships"><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91.jpeg"/><Relationship Id="rId7" Type="http://schemas.openxmlformats.org/officeDocument/2006/relationships/image" Target="../media/image126.png"/><Relationship Id="rId12" Type="http://schemas.openxmlformats.org/officeDocument/2006/relationships/image" Target="../media/image133.pn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129.jpeg"/><Relationship Id="rId11" Type="http://schemas.openxmlformats.org/officeDocument/2006/relationships/image" Target="../media/image132.png"/><Relationship Id="rId5" Type="http://schemas.openxmlformats.org/officeDocument/2006/relationships/image" Target="../media/image128.png"/><Relationship Id="rId10" Type="http://schemas.openxmlformats.org/officeDocument/2006/relationships/image" Target="../media/image131.jpg"/><Relationship Id="rId4" Type="http://schemas.openxmlformats.org/officeDocument/2006/relationships/image" Target="../media/image127.jpg"/><Relationship Id="rId9" Type="http://schemas.openxmlformats.org/officeDocument/2006/relationships/hyperlink" Target="https://www.icj-cij.org/sites/default/files/gevorgian_en.pdf"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jpg"/><Relationship Id="rId1" Type="http://schemas.openxmlformats.org/officeDocument/2006/relationships/slideLayout" Target="../slideLayouts/slideLayout2.xml"/><Relationship Id="rId6" Type="http://schemas.openxmlformats.org/officeDocument/2006/relationships/image" Target="../media/image137.jpg"/><Relationship Id="rId5" Type="http://schemas.openxmlformats.org/officeDocument/2006/relationships/image" Target="../media/image136.jpeg"/><Relationship Id="rId4" Type="http://schemas.openxmlformats.org/officeDocument/2006/relationships/image" Target="../media/image132.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41.jpg"/><Relationship Id="rId13" Type="http://schemas.openxmlformats.org/officeDocument/2006/relationships/image" Target="../media/image146.jpeg"/><Relationship Id="rId3" Type="http://schemas.openxmlformats.org/officeDocument/2006/relationships/image" Target="../media/image139.jpeg"/><Relationship Id="rId7" Type="http://schemas.openxmlformats.org/officeDocument/2006/relationships/image" Target="../media/image140.png"/><Relationship Id="rId12" Type="http://schemas.openxmlformats.org/officeDocument/2006/relationships/image" Target="../media/image145.jpeg"/><Relationship Id="rId2" Type="http://schemas.openxmlformats.org/officeDocument/2006/relationships/image" Target="../media/image138.jpe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144.jpg"/><Relationship Id="rId5" Type="http://schemas.openxmlformats.org/officeDocument/2006/relationships/image" Target="../media/image131.jpg"/><Relationship Id="rId10" Type="http://schemas.openxmlformats.org/officeDocument/2006/relationships/image" Target="../media/image143.png"/><Relationship Id="rId4" Type="http://schemas.openxmlformats.org/officeDocument/2006/relationships/image" Target="../media/image91.jpeg"/><Relationship Id="rId9" Type="http://schemas.openxmlformats.org/officeDocument/2006/relationships/image" Target="../media/image142.jpeg"/></Relationships>
</file>

<file path=ppt/slides/_rels/slide3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jpeg"/><Relationship Id="rId2" Type="http://schemas.openxmlformats.org/officeDocument/2006/relationships/image" Target="../media/image147.jpg"/><Relationship Id="rId1" Type="http://schemas.openxmlformats.org/officeDocument/2006/relationships/slideLayout" Target="../slideLayouts/slideLayout2.xml"/><Relationship Id="rId6" Type="http://schemas.openxmlformats.org/officeDocument/2006/relationships/image" Target="../media/image151.jpg"/><Relationship Id="rId5" Type="http://schemas.openxmlformats.org/officeDocument/2006/relationships/image" Target="../media/image150.png"/><Relationship Id="rId4" Type="http://schemas.openxmlformats.org/officeDocument/2006/relationships/image" Target="../media/image149.jpg"/></Relationships>
</file>

<file path=ppt/slides/_rels/slide32.xml.rels><?xml version="1.0" encoding="UTF-8" standalone="yes"?>
<Relationships xmlns="http://schemas.openxmlformats.org/package/2006/relationships"><Relationship Id="rId3" Type="http://schemas.openxmlformats.org/officeDocument/2006/relationships/image" Target="../media/image154.jpg"/><Relationship Id="rId7" Type="http://schemas.openxmlformats.org/officeDocument/2006/relationships/image" Target="../media/image158.jp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57.jpeg"/><Relationship Id="rId5" Type="http://schemas.openxmlformats.org/officeDocument/2006/relationships/image" Target="../media/image156.png"/><Relationship Id="rId4" Type="http://schemas.openxmlformats.org/officeDocument/2006/relationships/image" Target="../media/image155.jpg"/></Relationships>
</file>

<file path=ppt/slides/_rels/slide33.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png"/><Relationship Id="rId3" Type="http://schemas.openxmlformats.org/officeDocument/2006/relationships/image" Target="../media/image159.png"/><Relationship Id="rId7" Type="http://schemas.openxmlformats.org/officeDocument/2006/relationships/image" Target="../media/image162.jpeg"/><Relationship Id="rId12" Type="http://schemas.openxmlformats.org/officeDocument/2006/relationships/image" Target="../media/image167.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61.jpeg"/><Relationship Id="rId11" Type="http://schemas.openxmlformats.org/officeDocument/2006/relationships/image" Target="../media/image166.jpeg"/><Relationship Id="rId5" Type="http://schemas.openxmlformats.org/officeDocument/2006/relationships/hyperlink" Target="https://en.wikipedia.org/wiki/Sergei_Udaltsov" TargetMode="External"/><Relationship Id="rId10" Type="http://schemas.openxmlformats.org/officeDocument/2006/relationships/image" Target="../media/image165.jpg"/><Relationship Id="rId4" Type="http://schemas.openxmlformats.org/officeDocument/2006/relationships/image" Target="../media/image160.png"/><Relationship Id="rId9" Type="http://schemas.openxmlformats.org/officeDocument/2006/relationships/image" Target="../media/image164.png"/></Relationships>
</file>

<file path=ppt/slides/_rels/slide34.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54.jpg"/><Relationship Id="rId7" Type="http://schemas.openxmlformats.org/officeDocument/2006/relationships/image" Target="../media/image170.jp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166.jpeg"/><Relationship Id="rId11" Type="http://schemas.openxmlformats.org/officeDocument/2006/relationships/image" Target="../media/image174.jpeg"/><Relationship Id="rId5" Type="http://schemas.openxmlformats.org/officeDocument/2006/relationships/image" Target="../media/image164.png"/><Relationship Id="rId10" Type="http://schemas.openxmlformats.org/officeDocument/2006/relationships/image" Target="../media/image173.jpeg"/><Relationship Id="rId4" Type="http://schemas.openxmlformats.org/officeDocument/2006/relationships/image" Target="../media/image169.jpeg"/><Relationship Id="rId9" Type="http://schemas.openxmlformats.org/officeDocument/2006/relationships/image" Target="../media/image172.png"/></Relationships>
</file>

<file path=ppt/slides/_rels/slide35.xml.rels><?xml version="1.0" encoding="UTF-8" standalone="yes"?>
<Relationships xmlns="http://schemas.openxmlformats.org/package/2006/relationships"><Relationship Id="rId8" Type="http://schemas.openxmlformats.org/officeDocument/2006/relationships/image" Target="../media/image180.jpeg"/><Relationship Id="rId13" Type="http://schemas.openxmlformats.org/officeDocument/2006/relationships/image" Target="../media/image161.jpeg"/><Relationship Id="rId18" Type="http://schemas.openxmlformats.org/officeDocument/2006/relationships/image" Target="../media/image188.png"/><Relationship Id="rId3" Type="http://schemas.openxmlformats.org/officeDocument/2006/relationships/image" Target="../media/image175.png"/><Relationship Id="rId21" Type="http://schemas.openxmlformats.org/officeDocument/2006/relationships/image" Target="../media/image190.png"/><Relationship Id="rId7" Type="http://schemas.openxmlformats.org/officeDocument/2006/relationships/image" Target="../media/image179.png"/><Relationship Id="rId12" Type="http://schemas.openxmlformats.org/officeDocument/2006/relationships/image" Target="../media/image183.png"/><Relationship Id="rId17" Type="http://schemas.openxmlformats.org/officeDocument/2006/relationships/image" Target="../media/image187.png"/><Relationship Id="rId2" Type="http://schemas.openxmlformats.org/officeDocument/2006/relationships/image" Target="../media/image170.jpg"/><Relationship Id="rId16" Type="http://schemas.openxmlformats.org/officeDocument/2006/relationships/image" Target="../media/image186.jpg"/><Relationship Id="rId20"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78.png"/><Relationship Id="rId11" Type="http://schemas.openxmlformats.org/officeDocument/2006/relationships/image" Target="../media/image182.png"/><Relationship Id="rId5" Type="http://schemas.openxmlformats.org/officeDocument/2006/relationships/image" Target="../media/image177.jpg"/><Relationship Id="rId15" Type="http://schemas.openxmlformats.org/officeDocument/2006/relationships/image" Target="../media/image185.jpg"/><Relationship Id="rId10" Type="http://schemas.openxmlformats.org/officeDocument/2006/relationships/image" Target="../media/image181.jpeg"/><Relationship Id="rId19" Type="http://schemas.openxmlformats.org/officeDocument/2006/relationships/image" Target="../media/image143.png"/><Relationship Id="rId4" Type="http://schemas.openxmlformats.org/officeDocument/2006/relationships/image" Target="../media/image176.png"/><Relationship Id="rId9" Type="http://schemas.openxmlformats.org/officeDocument/2006/relationships/image" Target="../media/image12.png"/><Relationship Id="rId14" Type="http://schemas.openxmlformats.org/officeDocument/2006/relationships/image" Target="../media/image184.png"/></Relationships>
</file>

<file path=ppt/slides/_rels/slide36.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91.jpeg"/><Relationship Id="rId7" Type="http://schemas.openxmlformats.org/officeDocument/2006/relationships/image" Target="../media/image192.png"/><Relationship Id="rId2" Type="http://schemas.openxmlformats.org/officeDocument/2006/relationships/image" Target="../media/image90.jpeg"/><Relationship Id="rId1" Type="http://schemas.openxmlformats.org/officeDocument/2006/relationships/slideLayout" Target="../slideLayouts/slideLayout2.xml"/><Relationship Id="rId6" Type="http://schemas.openxmlformats.org/officeDocument/2006/relationships/image" Target="../media/image191.jpg"/><Relationship Id="rId5" Type="http://schemas.openxmlformats.org/officeDocument/2006/relationships/image" Target="../media/image93.jpg"/><Relationship Id="rId10" Type="http://schemas.openxmlformats.org/officeDocument/2006/relationships/image" Target="../media/image195.jpg"/><Relationship Id="rId4" Type="http://schemas.openxmlformats.org/officeDocument/2006/relationships/image" Target="../media/image74.png"/><Relationship Id="rId9" Type="http://schemas.openxmlformats.org/officeDocument/2006/relationships/image" Target="../media/image194.png"/></Relationships>
</file>

<file path=ppt/slides/_rels/slide37.xml.rels><?xml version="1.0" encoding="UTF-8" standalone="yes"?>
<Relationships xmlns="http://schemas.openxmlformats.org/package/2006/relationships"><Relationship Id="rId3" Type="http://schemas.openxmlformats.org/officeDocument/2006/relationships/image" Target="../media/image197.jpg"/><Relationship Id="rId2" Type="http://schemas.openxmlformats.org/officeDocument/2006/relationships/image" Target="../media/image196.jpg"/><Relationship Id="rId1" Type="http://schemas.openxmlformats.org/officeDocument/2006/relationships/slideLayout" Target="../slideLayouts/slideLayout2.xml"/><Relationship Id="rId4" Type="http://schemas.openxmlformats.org/officeDocument/2006/relationships/image" Target="../media/image180.jpeg"/></Relationships>
</file>

<file path=ppt/slides/_rels/slide38.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200.png"/><Relationship Id="rId3" Type="http://schemas.openxmlformats.org/officeDocument/2006/relationships/image" Target="../media/image74.png"/><Relationship Id="rId7" Type="http://schemas.openxmlformats.org/officeDocument/2006/relationships/image" Target="../media/image80.jpg"/><Relationship Id="rId12" Type="http://schemas.openxmlformats.org/officeDocument/2006/relationships/image" Target="../media/image85.jpg"/><Relationship Id="rId2"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image" Target="../media/image71.jpg"/><Relationship Id="rId11" Type="http://schemas.openxmlformats.org/officeDocument/2006/relationships/image" Target="../media/image118.png"/><Relationship Id="rId5" Type="http://schemas.openxmlformats.org/officeDocument/2006/relationships/image" Target="../media/image199.gif"/><Relationship Id="rId10" Type="http://schemas.openxmlformats.org/officeDocument/2006/relationships/image" Target="../media/image116.jpg"/><Relationship Id="rId4" Type="http://schemas.openxmlformats.org/officeDocument/2006/relationships/image" Target="../media/image198.jpeg"/><Relationship Id="rId9" Type="http://schemas.openxmlformats.org/officeDocument/2006/relationships/image" Target="../media/image83.jpg"/></Relationships>
</file>

<file path=ppt/slides/_rels/slide39.xml.rels><?xml version="1.0" encoding="UTF-8" standalone="yes"?>
<Relationships xmlns="http://schemas.openxmlformats.org/package/2006/relationships"><Relationship Id="rId8" Type="http://schemas.openxmlformats.org/officeDocument/2006/relationships/image" Target="../media/image205.jpg"/><Relationship Id="rId3" Type="http://schemas.openxmlformats.org/officeDocument/2006/relationships/image" Target="../media/image201.png"/><Relationship Id="rId7" Type="http://schemas.openxmlformats.org/officeDocument/2006/relationships/image" Target="../media/image204.jpg"/><Relationship Id="rId2"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image" Target="../media/image203.jpg"/><Relationship Id="rId11" Type="http://schemas.openxmlformats.org/officeDocument/2006/relationships/image" Target="../media/image208.png"/><Relationship Id="rId5" Type="http://schemas.openxmlformats.org/officeDocument/2006/relationships/image" Target="../media/image202.jpg"/><Relationship Id="rId10" Type="http://schemas.openxmlformats.org/officeDocument/2006/relationships/image" Target="../media/image207.jpg"/><Relationship Id="rId4" Type="http://schemas.openxmlformats.org/officeDocument/2006/relationships/image" Target="../media/image116.jpg"/><Relationship Id="rId9" Type="http://schemas.openxmlformats.org/officeDocument/2006/relationships/image" Target="../media/image206.jp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hyperlink" Target="https://www.itinstock.com/ibm-websphere-datapower-xs40-soa-xml-network-security-gateway-9235-3bx-6903-p.asp" TargetMode="External"/><Relationship Id="rId7" Type="http://schemas.openxmlformats.org/officeDocument/2006/relationships/image" Target="../media/image15.jp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jpg"/><Relationship Id="rId5" Type="http://schemas.openxmlformats.org/officeDocument/2006/relationships/image" Target="../media/image13.png"/><Relationship Id="rId10" Type="http://schemas.openxmlformats.org/officeDocument/2006/relationships/image" Target="../media/image18.jpg"/><Relationship Id="rId4" Type="http://schemas.openxmlformats.org/officeDocument/2006/relationships/image" Target="../media/image12.png"/><Relationship Id="rId9" Type="http://schemas.openxmlformats.org/officeDocument/2006/relationships/image" Target="../media/image17.jpg"/></Relationships>
</file>

<file path=ppt/slides/_rels/slide40.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3.jpg"/><Relationship Id="rId7" Type="http://schemas.openxmlformats.org/officeDocument/2006/relationships/image" Target="../media/image21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10.jpeg"/><Relationship Id="rId5" Type="http://schemas.openxmlformats.org/officeDocument/2006/relationships/image" Target="../media/image209.jpg"/><Relationship Id="rId4" Type="http://schemas.openxmlformats.org/officeDocument/2006/relationships/image" Target="../media/image116.jpg"/></Relationships>
</file>

<file path=ppt/slides/_rels/slide42.xml.rels><?xml version="1.0" encoding="UTF-8" standalone="yes"?>
<Relationships xmlns="http://schemas.openxmlformats.org/package/2006/relationships"><Relationship Id="rId8" Type="http://schemas.openxmlformats.org/officeDocument/2006/relationships/image" Target="../media/image217.jpg"/><Relationship Id="rId3" Type="http://schemas.openxmlformats.org/officeDocument/2006/relationships/hyperlink" Target="https://www.google.com/search?rlz=1C1GCEB_enUS980US982&amp;q=W.+Craig+Jelinek&amp;stick=H4sIAAAAAAAAAONgVuLVT9c3NEw2zi40TspIesRowS3w8sc9YSn9SWtOXmPU5OIKzsgvd80rySypFJLmYoOyBKX4uVB18ixiFQjXU3AuSsxMV_BKzcnMS80GAARE8h1fAAAA&amp;sa=X&amp;ved=2ahUKEwiUpaz3_sD_AhU8lWoFHdlrBjAQzIcDKAB6BAgoEAE&amp;cshid=1686684918127089" TargetMode="External"/><Relationship Id="rId7" Type="http://schemas.openxmlformats.org/officeDocument/2006/relationships/image" Target="../media/image216.jpe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15.jpeg"/><Relationship Id="rId5" Type="http://schemas.openxmlformats.org/officeDocument/2006/relationships/image" Target="../media/image214.jpeg"/><Relationship Id="rId4" Type="http://schemas.openxmlformats.org/officeDocument/2006/relationships/image" Target="../media/image213.jpg"/></Relationships>
</file>

<file path=ppt/slides/_rels/slide43.xml.rels><?xml version="1.0" encoding="UTF-8" standalone="yes"?>
<Relationships xmlns="http://schemas.openxmlformats.org/package/2006/relationships"><Relationship Id="rId8" Type="http://schemas.openxmlformats.org/officeDocument/2006/relationships/image" Target="../media/image223.png"/><Relationship Id="rId13" Type="http://schemas.openxmlformats.org/officeDocument/2006/relationships/image" Target="../media/image227.jpg"/><Relationship Id="rId3" Type="http://schemas.openxmlformats.org/officeDocument/2006/relationships/image" Target="../media/image219.png"/><Relationship Id="rId7" Type="http://schemas.openxmlformats.org/officeDocument/2006/relationships/image" Target="../media/image222.jpg"/><Relationship Id="rId12" Type="http://schemas.openxmlformats.org/officeDocument/2006/relationships/image" Target="../media/image226.png"/><Relationship Id="rId2" Type="http://schemas.openxmlformats.org/officeDocument/2006/relationships/image" Target="../media/image218.jpg"/><Relationship Id="rId1" Type="http://schemas.openxmlformats.org/officeDocument/2006/relationships/slideLayout" Target="../slideLayouts/slideLayout2.xml"/><Relationship Id="rId6" Type="http://schemas.openxmlformats.org/officeDocument/2006/relationships/hyperlink" Target="https://en.wikipedia.org/wiki/Ri_Myung-hun" TargetMode="External"/><Relationship Id="rId11" Type="http://schemas.openxmlformats.org/officeDocument/2006/relationships/image" Target="../media/image212.png"/><Relationship Id="rId5" Type="http://schemas.openxmlformats.org/officeDocument/2006/relationships/image" Target="../media/image221.png"/><Relationship Id="rId10" Type="http://schemas.openxmlformats.org/officeDocument/2006/relationships/image" Target="../media/image225.jpeg"/><Relationship Id="rId4" Type="http://schemas.openxmlformats.org/officeDocument/2006/relationships/image" Target="../media/image220.jpg"/><Relationship Id="rId9" Type="http://schemas.openxmlformats.org/officeDocument/2006/relationships/image" Target="../media/image224.jpeg"/></Relationships>
</file>

<file path=ppt/slides/_rels/slide44.xml.rels><?xml version="1.0" encoding="UTF-8" standalone="yes"?>
<Relationships xmlns="http://schemas.openxmlformats.org/package/2006/relationships"><Relationship Id="rId3" Type="http://schemas.openxmlformats.org/officeDocument/2006/relationships/image" Target="../media/image217.jpg"/><Relationship Id="rId2" Type="http://schemas.openxmlformats.org/officeDocument/2006/relationships/image" Target="../media/image228.png"/><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4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jpg"/><Relationship Id="rId1" Type="http://schemas.openxmlformats.org/officeDocument/2006/relationships/slideLayout" Target="../slideLayouts/slideLayout2.xml"/><Relationship Id="rId6" Type="http://schemas.openxmlformats.org/officeDocument/2006/relationships/image" Target="../media/image233.jpg"/><Relationship Id="rId5" Type="http://schemas.openxmlformats.org/officeDocument/2006/relationships/image" Target="../media/image232.png"/><Relationship Id="rId4" Type="http://schemas.openxmlformats.org/officeDocument/2006/relationships/image" Target="../media/image231.jpeg"/></Relationships>
</file>

<file path=ppt/slides/_rels/slide46.xml.rels><?xml version="1.0" encoding="UTF-8" standalone="yes"?>
<Relationships xmlns="http://schemas.openxmlformats.org/package/2006/relationships"><Relationship Id="rId8" Type="http://schemas.openxmlformats.org/officeDocument/2006/relationships/image" Target="../media/image238.jpg"/><Relationship Id="rId3" Type="http://schemas.openxmlformats.org/officeDocument/2006/relationships/image" Target="../media/image233.jpg"/><Relationship Id="rId7" Type="http://schemas.openxmlformats.org/officeDocument/2006/relationships/image" Target="../media/image23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6.jpg"/><Relationship Id="rId5" Type="http://schemas.openxmlformats.org/officeDocument/2006/relationships/image" Target="../media/image235.jpg"/><Relationship Id="rId4" Type="http://schemas.openxmlformats.org/officeDocument/2006/relationships/image" Target="../media/image234.jpeg"/><Relationship Id="rId9" Type="http://schemas.openxmlformats.org/officeDocument/2006/relationships/image" Target="../media/image239.png"/></Relationships>
</file>

<file path=ppt/slides/_rels/slide47.xml.rels><?xml version="1.0" encoding="UTF-8" standalone="yes"?>
<Relationships xmlns="http://schemas.openxmlformats.org/package/2006/relationships"><Relationship Id="rId8" Type="http://schemas.openxmlformats.org/officeDocument/2006/relationships/image" Target="../media/image246.jpeg"/><Relationship Id="rId3" Type="http://schemas.openxmlformats.org/officeDocument/2006/relationships/image" Target="../media/image241.png"/><Relationship Id="rId7" Type="http://schemas.openxmlformats.org/officeDocument/2006/relationships/image" Target="../media/image245.jpg"/><Relationship Id="rId2" Type="http://schemas.openxmlformats.org/officeDocument/2006/relationships/image" Target="../media/image240.jpeg"/><Relationship Id="rId1" Type="http://schemas.openxmlformats.org/officeDocument/2006/relationships/slideLayout" Target="../slideLayouts/slideLayout2.xml"/><Relationship Id="rId6" Type="http://schemas.openxmlformats.org/officeDocument/2006/relationships/image" Target="../media/image244.png"/><Relationship Id="rId5" Type="http://schemas.openxmlformats.org/officeDocument/2006/relationships/image" Target="../media/image243.jpeg"/><Relationship Id="rId4" Type="http://schemas.openxmlformats.org/officeDocument/2006/relationships/image" Target="../media/image242.png"/></Relationships>
</file>

<file path=ppt/slides/_rels/slide4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246.jpeg"/><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49.xml.rels><?xml version="1.0" encoding="UTF-8" standalone="yes"?>
<Relationships xmlns="http://schemas.openxmlformats.org/package/2006/relationships"><Relationship Id="rId8" Type="http://schemas.openxmlformats.org/officeDocument/2006/relationships/image" Target="../media/image252.jpg"/><Relationship Id="rId13" Type="http://schemas.openxmlformats.org/officeDocument/2006/relationships/image" Target="../media/image257.png"/><Relationship Id="rId3" Type="http://schemas.openxmlformats.org/officeDocument/2006/relationships/image" Target="../media/image247.jpg"/><Relationship Id="rId7" Type="http://schemas.openxmlformats.org/officeDocument/2006/relationships/image" Target="../media/image251.jpg"/><Relationship Id="rId12" Type="http://schemas.openxmlformats.org/officeDocument/2006/relationships/image" Target="../media/image256.jpeg"/><Relationship Id="rId2" Type="http://schemas.openxmlformats.org/officeDocument/2006/relationships/image" Target="../media/image241.png"/><Relationship Id="rId1" Type="http://schemas.openxmlformats.org/officeDocument/2006/relationships/slideLayout" Target="../slideLayouts/slideLayout2.xml"/><Relationship Id="rId6" Type="http://schemas.openxmlformats.org/officeDocument/2006/relationships/image" Target="../media/image250.jpeg"/><Relationship Id="rId11" Type="http://schemas.openxmlformats.org/officeDocument/2006/relationships/image" Target="../media/image255.jpeg"/><Relationship Id="rId5" Type="http://schemas.openxmlformats.org/officeDocument/2006/relationships/image" Target="../media/image249.jpeg"/><Relationship Id="rId15" Type="http://schemas.openxmlformats.org/officeDocument/2006/relationships/image" Target="../media/image259.jpg"/><Relationship Id="rId10" Type="http://schemas.openxmlformats.org/officeDocument/2006/relationships/image" Target="../media/image254.png"/><Relationship Id="rId4" Type="http://schemas.openxmlformats.org/officeDocument/2006/relationships/image" Target="../media/image248.jpg"/><Relationship Id="rId9" Type="http://schemas.openxmlformats.org/officeDocument/2006/relationships/image" Target="../media/image253.jpeg"/><Relationship Id="rId14" Type="http://schemas.openxmlformats.org/officeDocument/2006/relationships/image" Target="../media/image258.jpe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png"/><Relationship Id="rId7" Type="http://schemas.openxmlformats.org/officeDocument/2006/relationships/image" Target="../media/image24.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21.png"/><Relationship Id="rId4" Type="http://schemas.openxmlformats.org/officeDocument/2006/relationships/hyperlink" Target="https://ics2wsa.ic3.com/commerce/1.x/transactionProcessor/CyberSourceTransaction_1.207.wsdl" TargetMode="External"/><Relationship Id="rId9" Type="http://schemas.openxmlformats.org/officeDocument/2006/relationships/image" Target="../media/image26.jpeg"/></Relationships>
</file>

<file path=ppt/slides/_rels/slide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news.uchicago.edu/story/chicago-quantum-network-argonne-pritzker-molecular-engineering-toshiba" TargetMode="External"/><Relationship Id="rId13" Type="http://schemas.openxmlformats.org/officeDocument/2006/relationships/image" Target="../media/image19.jpg"/><Relationship Id="rId3" Type="http://schemas.openxmlformats.org/officeDocument/2006/relationships/hyperlink" Target="https://www.ibm.com/quantum/roadmap" TargetMode="External"/><Relationship Id="rId7" Type="http://schemas.openxmlformats.org/officeDocument/2006/relationships/hyperlink" Target="https://research.ibm.com/blog/100k-qubit-supercomputer#note-id-1" TargetMode="External"/><Relationship Id="rId12" Type="http://schemas.openxmlformats.org/officeDocument/2006/relationships/image" Target="../media/image18.jpg"/><Relationship Id="rId2" Type="http://schemas.openxmlformats.org/officeDocument/2006/relationships/hyperlink" Target="https://research.ibm.com/blog/100k-qubit-supercomputer#note-id-0" TargetMode="External"/><Relationship Id="rId16"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hyperlink" Target="https://news.uchicago.edu/story/university-chicago-joins-global-partnerships-advance-quantum-computing" TargetMode="External"/><Relationship Id="rId11" Type="http://schemas.openxmlformats.org/officeDocument/2006/relationships/image" Target="../media/image17.jpg"/><Relationship Id="rId5" Type="http://schemas.openxmlformats.org/officeDocument/2006/relationships/hyperlink" Target="https://itl.adm.u-tokyo.ac.jp/en/" TargetMode="External"/><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29.png"/><Relationship Id="rId9" Type="http://schemas.openxmlformats.org/officeDocument/2006/relationships/image" Target="../media/image31.png"/><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4249" y="3156330"/>
            <a:ext cx="2403218" cy="1611046"/>
          </a:xfrm>
          <a:prstGeom prst="rect">
            <a:avLst/>
          </a:prstGeom>
        </p:spPr>
      </p:pic>
      <p:cxnSp>
        <p:nvCxnSpPr>
          <p:cNvPr id="6" name="Straight Connector 5"/>
          <p:cNvCxnSpPr/>
          <p:nvPr/>
        </p:nvCxnSpPr>
        <p:spPr>
          <a:xfrm>
            <a:off x="2101932" y="2705067"/>
            <a:ext cx="3301340" cy="229193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645706" y="2617943"/>
            <a:ext cx="1281761" cy="369332"/>
          </a:xfrm>
          <a:prstGeom prst="rect">
            <a:avLst/>
          </a:prstGeom>
          <a:noFill/>
        </p:spPr>
        <p:txBody>
          <a:bodyPr wrap="none" rtlCol="0">
            <a:spAutoFit/>
          </a:bodyPr>
          <a:lstStyle/>
          <a:p>
            <a:r>
              <a:rPr lang="en-US" dirty="0" err="1" smtClean="0"/>
              <a:t>White.</a:t>
            </a:r>
            <a:r>
              <a:rPr lang="en-US" strike="sngStrike" dirty="0" err="1" smtClean="0"/>
              <a:t>trash</a:t>
            </a:r>
            <a:endParaRPr lang="en-US" strike="sngStrike" dirty="0"/>
          </a:p>
        </p:txBody>
      </p:sp>
      <p:sp>
        <p:nvSpPr>
          <p:cNvPr id="8" name="TextBox 7"/>
          <p:cNvSpPr txBox="1"/>
          <p:nvPr/>
        </p:nvSpPr>
        <p:spPr>
          <a:xfrm>
            <a:off x="1882667" y="1231330"/>
            <a:ext cx="3739870" cy="369332"/>
          </a:xfrm>
          <a:prstGeom prst="rect">
            <a:avLst/>
          </a:prstGeom>
          <a:noFill/>
        </p:spPr>
        <p:txBody>
          <a:bodyPr wrap="none" rtlCol="0">
            <a:spAutoFit/>
          </a:bodyPr>
          <a:lstStyle/>
          <a:p>
            <a:r>
              <a:rPr lang="en-US" dirty="0" smtClean="0"/>
              <a:t>1983/4	SANTA CLAUSE</a:t>
            </a:r>
            <a:r>
              <a:rPr lang="en-US" strike="sngStrike" dirty="0" smtClean="0"/>
              <a:t>(</a:t>
            </a:r>
            <a:r>
              <a:rPr lang="en-US" strike="sngStrike" dirty="0" err="1" smtClean="0"/>
              <a:t>zhanty</a:t>
            </a:r>
            <a:r>
              <a:rPr lang="en-US" strike="sngStrike" dirty="0" smtClean="0"/>
              <a:t> road)</a:t>
            </a:r>
            <a:endParaRPr lang="en-US" strike="sngStrike" dirty="0"/>
          </a:p>
        </p:txBody>
      </p:sp>
      <p:sp>
        <p:nvSpPr>
          <p:cNvPr id="9" name="TextBox 8"/>
          <p:cNvSpPr txBox="1"/>
          <p:nvPr/>
        </p:nvSpPr>
        <p:spPr>
          <a:xfrm>
            <a:off x="1882667" y="1610086"/>
            <a:ext cx="5378011" cy="923330"/>
          </a:xfrm>
          <a:prstGeom prst="rect">
            <a:avLst/>
          </a:prstGeom>
          <a:noFill/>
        </p:spPr>
        <p:txBody>
          <a:bodyPr wrap="none" rtlCol="0">
            <a:spAutoFit/>
          </a:bodyPr>
          <a:lstStyle/>
          <a:p>
            <a:pPr marL="342900" indent="-342900">
              <a:buAutoNum type="arabicPlain" startAt="2017"/>
            </a:pPr>
            <a:r>
              <a:rPr lang="en-US" dirty="0" smtClean="0"/>
              <a:t>     POLIZEI </a:t>
            </a:r>
            <a:r>
              <a:rPr lang="en-US" dirty="0" err="1" smtClean="0"/>
              <a:t>Gaggenau</a:t>
            </a:r>
            <a:endParaRPr lang="en-US" dirty="0" smtClean="0"/>
          </a:p>
          <a:p>
            <a:pPr lvl="1"/>
            <a:r>
              <a:rPr lang="en-US" strike="sngStrike" dirty="0" smtClean="0"/>
              <a:t>        </a:t>
            </a:r>
            <a:r>
              <a:rPr lang="en-US" strike="sngStrike" dirty="0" err="1" smtClean="0"/>
              <a:t>Compactoin</a:t>
            </a:r>
            <a:r>
              <a:rPr lang="en-US" strike="sngStrike" dirty="0" smtClean="0"/>
              <a:t> Garbage Dump, </a:t>
            </a:r>
            <a:r>
              <a:rPr lang="en-US" strike="sngStrike" dirty="0" err="1" smtClean="0"/>
              <a:t>Gaggenau</a:t>
            </a:r>
            <a:endParaRPr lang="en-US" strike="sngStrike" dirty="0" smtClean="0"/>
          </a:p>
          <a:p>
            <a:pPr lvl="1"/>
            <a:r>
              <a:rPr lang="en-US" strike="sngStrike" dirty="0" smtClean="0"/>
              <a:t>“Where to I put these items</a:t>
            </a:r>
            <a:r>
              <a:rPr lang="en-US" dirty="0" smtClean="0"/>
              <a:t>?” </a:t>
            </a:r>
            <a:r>
              <a:rPr lang="en-US" strike="sngStrike" dirty="0" err="1" smtClean="0"/>
              <a:t>Bmw</a:t>
            </a:r>
            <a:r>
              <a:rPr lang="en-US" strike="sngStrike" dirty="0" smtClean="0"/>
              <a:t>, Moving Boxes</a:t>
            </a:r>
            <a:endParaRPr lang="en-US" strike="sngStrike" dirty="0"/>
          </a:p>
        </p:txBody>
      </p:sp>
      <p:sp>
        <p:nvSpPr>
          <p:cNvPr id="10" name="TextBox 9"/>
          <p:cNvSpPr txBox="1"/>
          <p:nvPr/>
        </p:nvSpPr>
        <p:spPr>
          <a:xfrm>
            <a:off x="7350826" y="1415996"/>
            <a:ext cx="3181255" cy="646331"/>
          </a:xfrm>
          <a:prstGeom prst="rect">
            <a:avLst/>
          </a:prstGeom>
          <a:noFill/>
        </p:spPr>
        <p:txBody>
          <a:bodyPr wrap="none" rtlCol="0">
            <a:spAutoFit/>
          </a:bodyPr>
          <a:lstStyle/>
          <a:p>
            <a:r>
              <a:rPr lang="en-US" dirty="0" smtClean="0"/>
              <a:t>INTERNET PAYMENTS: </a:t>
            </a:r>
          </a:p>
          <a:p>
            <a:r>
              <a:rPr lang="en-US" dirty="0" smtClean="0"/>
              <a:t>Darth Vader </a:t>
            </a:r>
            <a:r>
              <a:rPr lang="en-US" strike="sngStrike" dirty="0" smtClean="0"/>
              <a:t>(</a:t>
            </a:r>
            <a:r>
              <a:rPr lang="en-US" strike="sngStrike" dirty="0" err="1" smtClean="0"/>
              <a:t>gorbachev</a:t>
            </a:r>
            <a:r>
              <a:rPr lang="en-US" strike="sngStrike" dirty="0" smtClean="0"/>
              <a:t>(</a:t>
            </a:r>
            <a:r>
              <a:rPr lang="en-US" strike="sngStrike" dirty="0" err="1" smtClean="0"/>
              <a:t>aniken</a:t>
            </a:r>
            <a:r>
              <a:rPr lang="en-US" dirty="0" smtClean="0"/>
              <a:t>)</a:t>
            </a:r>
            <a:endParaRPr lang="en-US" dirty="0"/>
          </a:p>
        </p:txBody>
      </p:sp>
      <p:sp>
        <p:nvSpPr>
          <p:cNvPr id="11" name="TextBox 10"/>
          <p:cNvSpPr txBox="1"/>
          <p:nvPr/>
        </p:nvSpPr>
        <p:spPr>
          <a:xfrm>
            <a:off x="7018316" y="1231330"/>
            <a:ext cx="652743" cy="369332"/>
          </a:xfrm>
          <a:prstGeom prst="rect">
            <a:avLst/>
          </a:prstGeom>
          <a:noFill/>
        </p:spPr>
        <p:txBody>
          <a:bodyPr wrap="none" rtlCol="0">
            <a:spAutoFit/>
          </a:bodyPr>
          <a:lstStyle/>
          <a:p>
            <a:r>
              <a:rPr lang="en-US" dirty="0" smtClean="0"/>
              <a:t>2010</a:t>
            </a:r>
            <a:endParaRPr lang="en-US" dirty="0"/>
          </a:p>
        </p:txBody>
      </p:sp>
      <p:sp>
        <p:nvSpPr>
          <p:cNvPr id="12" name="Rectangle 11"/>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13" name="Rectangle 12"/>
          <p:cNvSpPr/>
          <p:nvPr/>
        </p:nvSpPr>
        <p:spPr>
          <a:xfrm>
            <a:off x="0" y="638817"/>
            <a:ext cx="12192000" cy="32302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14" name="TextBox 13"/>
          <p:cNvSpPr txBox="1"/>
          <p:nvPr/>
        </p:nvSpPr>
        <p:spPr>
          <a:xfrm>
            <a:off x="5445674" y="3121145"/>
            <a:ext cx="4450770" cy="369332"/>
          </a:xfrm>
          <a:prstGeom prst="rect">
            <a:avLst/>
          </a:prstGeom>
          <a:noFill/>
        </p:spPr>
        <p:txBody>
          <a:bodyPr wrap="none" rtlCol="0">
            <a:spAutoFit/>
          </a:bodyPr>
          <a:lstStyle/>
          <a:p>
            <a:r>
              <a:rPr lang="en-US" dirty="0" smtClean="0"/>
              <a:t>- </a:t>
            </a:r>
            <a:r>
              <a:rPr lang="en-US" strike="sngStrike" dirty="0" smtClean="0"/>
              <a:t>Cleaning my room, sit in the toys</a:t>
            </a:r>
            <a:r>
              <a:rPr lang="en-US" dirty="0" smtClean="0"/>
              <a:t> ( Age 3-4+)</a:t>
            </a:r>
            <a:endParaRPr lang="en-US" dirty="0"/>
          </a:p>
        </p:txBody>
      </p:sp>
      <p:sp>
        <p:nvSpPr>
          <p:cNvPr id="16" name="Rectangle 15"/>
          <p:cNvSpPr/>
          <p:nvPr/>
        </p:nvSpPr>
        <p:spPr>
          <a:xfrm>
            <a:off x="6149076" y="5453840"/>
            <a:ext cx="2804918" cy="328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nonPolcieContentItem</a:t>
            </a:r>
            <a:endParaRPr lang="en-US" dirty="0" smtClean="0"/>
          </a:p>
        </p:txBody>
      </p:sp>
      <p:sp>
        <p:nvSpPr>
          <p:cNvPr id="17" name="Rectangle 16"/>
          <p:cNvSpPr/>
          <p:nvPr/>
        </p:nvSpPr>
        <p:spPr>
          <a:xfrm>
            <a:off x="6162210" y="5856542"/>
            <a:ext cx="2196935" cy="6590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70498" y="5922601"/>
            <a:ext cx="439626" cy="611653"/>
          </a:xfrm>
          <a:prstGeom prst="rect">
            <a:avLst/>
          </a:prstGeom>
        </p:spPr>
      </p:pic>
      <p:cxnSp>
        <p:nvCxnSpPr>
          <p:cNvPr id="20" name="Straight Connector 19"/>
          <p:cNvCxnSpPr/>
          <p:nvPr/>
        </p:nvCxnSpPr>
        <p:spPr>
          <a:xfrm>
            <a:off x="7421477" y="6072313"/>
            <a:ext cx="966274" cy="40249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824862" y="5367769"/>
            <a:ext cx="3855479" cy="923330"/>
          </a:xfrm>
          <a:prstGeom prst="rect">
            <a:avLst/>
          </a:prstGeom>
          <a:noFill/>
        </p:spPr>
        <p:txBody>
          <a:bodyPr wrap="none" rtlCol="0">
            <a:spAutoFit/>
          </a:bodyPr>
          <a:lstStyle/>
          <a:p>
            <a:r>
              <a:rPr lang="en-US" dirty="0" smtClean="0"/>
              <a:t>41.</a:t>
            </a:r>
            <a:r>
              <a:rPr lang="en-US" strike="sngStrike" dirty="0" smtClean="0">
                <a:solidFill>
                  <a:schemeClr val="accent6"/>
                </a:solidFill>
              </a:rPr>
              <a:t>KIT</a:t>
            </a:r>
            <a:r>
              <a:rPr lang="en-US" dirty="0" smtClean="0"/>
              <a:t>. </a:t>
            </a:r>
            <a:r>
              <a:rPr lang="en-US" dirty="0" err="1" smtClean="0"/>
              <a:t>University.nonPoliceRouteLogial</a:t>
            </a:r>
            <a:endParaRPr lang="en-US" dirty="0" smtClean="0"/>
          </a:p>
          <a:p>
            <a:r>
              <a:rPr lang="en-US" dirty="0" smtClean="0"/>
              <a:t>Go to Florian’s house</a:t>
            </a:r>
          </a:p>
          <a:p>
            <a:r>
              <a:rPr lang="en-US" dirty="0" smtClean="0"/>
              <a:t>Go to Daniels </a:t>
            </a:r>
            <a:r>
              <a:rPr lang="en-US" dirty="0" err="1" smtClean="0"/>
              <a:t>Houe</a:t>
            </a:r>
            <a:r>
              <a:rPr lang="en-US" dirty="0" smtClean="0"/>
              <a:t> DEA(</a:t>
            </a:r>
            <a:r>
              <a:rPr lang="en-US" strike="sngStrike" dirty="0" smtClean="0">
                <a:effectLst>
                  <a:outerShdw blurRad="38100" dist="38100" dir="2700000" algn="tl">
                    <a:srgbClr val="000000">
                      <a:alpha val="43137"/>
                    </a:srgbClr>
                  </a:outerShdw>
                </a:effectLst>
              </a:rPr>
              <a:t>crack</a:t>
            </a:r>
            <a:r>
              <a:rPr lang="en-US" dirty="0" smtClean="0"/>
              <a:t>)</a:t>
            </a:r>
            <a:endParaRPr lang="en-US" dirty="0"/>
          </a:p>
        </p:txBody>
      </p:sp>
      <p:cxnSp>
        <p:nvCxnSpPr>
          <p:cNvPr id="23" name="Straight Connector 22"/>
          <p:cNvCxnSpPr/>
          <p:nvPr/>
        </p:nvCxnSpPr>
        <p:spPr>
          <a:xfrm>
            <a:off x="1679615" y="4812660"/>
            <a:ext cx="9340686" cy="104428"/>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264226" y="6054605"/>
            <a:ext cx="1281761" cy="369332"/>
          </a:xfrm>
          <a:prstGeom prst="rect">
            <a:avLst/>
          </a:prstGeom>
          <a:noFill/>
        </p:spPr>
        <p:txBody>
          <a:bodyPr wrap="none" rtlCol="0">
            <a:spAutoFit/>
          </a:bodyPr>
          <a:lstStyle/>
          <a:p>
            <a:r>
              <a:rPr lang="en-US" dirty="0" err="1" smtClean="0"/>
              <a:t>White.</a:t>
            </a:r>
            <a:r>
              <a:rPr lang="en-US" strike="sngStrike" dirty="0" err="1" smtClean="0"/>
              <a:t>trash</a:t>
            </a:r>
            <a:endParaRPr lang="en-US" strike="sngStrike" dirty="0"/>
          </a:p>
        </p:txBody>
      </p:sp>
      <p:sp>
        <p:nvSpPr>
          <p:cNvPr id="28" name="TextBox 27"/>
          <p:cNvSpPr txBox="1"/>
          <p:nvPr/>
        </p:nvSpPr>
        <p:spPr>
          <a:xfrm>
            <a:off x="5680341" y="4997005"/>
            <a:ext cx="2017091" cy="369332"/>
          </a:xfrm>
          <a:prstGeom prst="rect">
            <a:avLst/>
          </a:prstGeom>
          <a:noFill/>
        </p:spPr>
        <p:txBody>
          <a:bodyPr wrap="none" rtlCol="0">
            <a:spAutoFit/>
          </a:bodyPr>
          <a:lstStyle/>
          <a:p>
            <a:r>
              <a:rPr lang="en-US" dirty="0" err="1" smtClean="0"/>
              <a:t>nonPoliceInitLogial</a:t>
            </a:r>
            <a:endParaRPr lang="en-US" dirty="0"/>
          </a:p>
        </p:txBody>
      </p:sp>
      <p:sp>
        <p:nvSpPr>
          <p:cNvPr id="29" name="Rectangle 28"/>
          <p:cNvSpPr/>
          <p:nvPr/>
        </p:nvSpPr>
        <p:spPr>
          <a:xfrm>
            <a:off x="7545987" y="5010960"/>
            <a:ext cx="671737" cy="304902"/>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smtClean="0"/>
              <a:t>kit</a:t>
            </a:r>
            <a:endParaRPr lang="en-US" strike="sngStrike" dirty="0"/>
          </a:p>
        </p:txBody>
      </p:sp>
      <p:sp>
        <p:nvSpPr>
          <p:cNvPr id="30" name="Rectangle 29"/>
          <p:cNvSpPr/>
          <p:nvPr/>
        </p:nvSpPr>
        <p:spPr>
          <a:xfrm>
            <a:off x="688768" y="2533416"/>
            <a:ext cx="1558411" cy="622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smtClean="0"/>
              <a:t>Apple.Christmas</a:t>
            </a:r>
            <a:r>
              <a:rPr lang="en-US" sz="800" strike="sngStrike" dirty="0" smtClean="0"/>
              <a:t>. Christmas truck </a:t>
            </a:r>
            <a:r>
              <a:rPr lang="en-US" sz="800" strike="sngStrike" dirty="0" err="1" smtClean="0"/>
              <a:t>commecial</a:t>
            </a:r>
            <a:endParaRPr lang="en-US" sz="800" strike="sngStrike" dirty="0"/>
          </a:p>
        </p:txBody>
      </p:sp>
      <p:sp>
        <p:nvSpPr>
          <p:cNvPr id="31" name="Rectangle 30"/>
          <p:cNvSpPr/>
          <p:nvPr/>
        </p:nvSpPr>
        <p:spPr>
          <a:xfrm>
            <a:off x="633007" y="2211020"/>
            <a:ext cx="1342291" cy="369332"/>
          </a:xfrm>
          <a:prstGeom prst="rect">
            <a:avLst/>
          </a:prstGeom>
        </p:spPr>
        <p:txBody>
          <a:bodyPr wrap="none">
            <a:spAutoFit/>
          </a:bodyPr>
          <a:lstStyle/>
          <a:p>
            <a:r>
              <a:rPr lang="en-US" dirty="0" smtClean="0"/>
              <a:t>KOCHMANN</a:t>
            </a:r>
            <a:endParaRPr lang="en-US" dirty="0"/>
          </a:p>
        </p:txBody>
      </p:sp>
      <p:sp>
        <p:nvSpPr>
          <p:cNvPr id="32" name="Rectangle 31"/>
          <p:cNvSpPr/>
          <p:nvPr/>
        </p:nvSpPr>
        <p:spPr>
          <a:xfrm>
            <a:off x="688769" y="3305811"/>
            <a:ext cx="1558411" cy="5452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smtClean="0"/>
              <a:t>Tim and </a:t>
            </a:r>
            <a:r>
              <a:rPr lang="en-US" sz="800" strike="sngStrike" dirty="0" err="1" smtClean="0"/>
              <a:t>steve</a:t>
            </a:r>
            <a:r>
              <a:rPr lang="en-US" sz="800" strike="sngStrike" dirty="0" smtClean="0"/>
              <a:t> </a:t>
            </a:r>
            <a:r>
              <a:rPr lang="en-US" sz="800" strike="sngStrike" dirty="0" err="1" smtClean="0"/>
              <a:t>cocain</a:t>
            </a:r>
            <a:endParaRPr lang="en-US" sz="800" strike="sngStrike" dirty="0"/>
          </a:p>
        </p:txBody>
      </p:sp>
      <p:cxnSp>
        <p:nvCxnSpPr>
          <p:cNvPr id="34" name="Straight Arrow Connector 33"/>
          <p:cNvCxnSpPr/>
          <p:nvPr/>
        </p:nvCxnSpPr>
        <p:spPr>
          <a:xfrm flipH="1" flipV="1">
            <a:off x="2375065" y="2705067"/>
            <a:ext cx="700644" cy="416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302940" y="3121145"/>
            <a:ext cx="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2375065" y="3490477"/>
            <a:ext cx="149184" cy="119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20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6" name="Rectangle 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2" name="Rectangle 1"/>
          <p:cNvSpPr/>
          <p:nvPr/>
        </p:nvSpPr>
        <p:spPr>
          <a:xfrm>
            <a:off x="3048000" y="2967335"/>
            <a:ext cx="6096000" cy="923330"/>
          </a:xfrm>
          <a:prstGeom prst="rect">
            <a:avLst/>
          </a:prstGeom>
        </p:spPr>
        <p:txBody>
          <a:bodyPr>
            <a:spAutoFit/>
          </a:bodyPr>
          <a:lstStyle/>
          <a:p>
            <a:r>
              <a:rPr lang="en-US" dirty="0">
                <a:solidFill>
                  <a:srgbClr val="0A2458"/>
                </a:solidFill>
                <a:latin typeface="MercurySSm-Book-Pro_Web"/>
              </a:rPr>
              <a:t>21 U.S.C. 844 and as previously codified elsewhere in the United States Code, or in violation of D.C. Code 48–904.01(d)(1),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561" y="4025734"/>
            <a:ext cx="650894" cy="870981"/>
          </a:xfrm>
          <a:prstGeom prst="rect">
            <a:avLst/>
          </a:prstGeom>
        </p:spPr>
      </p:pic>
      <p:cxnSp>
        <p:nvCxnSpPr>
          <p:cNvPr id="13" name="Straight Connector 12"/>
          <p:cNvCxnSpPr/>
          <p:nvPr/>
        </p:nvCxnSpPr>
        <p:spPr>
          <a:xfrm flipV="1">
            <a:off x="4525615" y="4086607"/>
            <a:ext cx="1547751" cy="77633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34545" y="4025734"/>
            <a:ext cx="477247" cy="369332"/>
          </a:xfrm>
          <a:prstGeom prst="rect">
            <a:avLst/>
          </a:prstGeom>
          <a:noFill/>
        </p:spPr>
        <p:txBody>
          <a:bodyPr wrap="none" rtlCol="0">
            <a:spAutoFit/>
          </a:bodyPr>
          <a:lstStyle/>
          <a:p>
            <a:r>
              <a:rPr lang="en-US" dirty="0" smtClean="0"/>
              <a:t>IPX</a:t>
            </a:r>
            <a:endParaRPr lang="en-US" dirty="0"/>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2691" y="3961404"/>
            <a:ext cx="926275" cy="926275"/>
          </a:xfrm>
          <a:prstGeom prst="rect">
            <a:avLst/>
          </a:prstGeom>
        </p:spPr>
      </p:pic>
      <p:cxnSp>
        <p:nvCxnSpPr>
          <p:cNvPr id="22" name="Straight Connector 21"/>
          <p:cNvCxnSpPr/>
          <p:nvPr/>
        </p:nvCxnSpPr>
        <p:spPr>
          <a:xfrm flipV="1">
            <a:off x="6436426" y="3890665"/>
            <a:ext cx="1626919" cy="1263226"/>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048000" y="2054792"/>
            <a:ext cx="6096000" cy="646331"/>
          </a:xfrm>
          <a:prstGeom prst="rect">
            <a:avLst/>
          </a:prstGeom>
        </p:spPr>
        <p:txBody>
          <a:bodyPr>
            <a:spAutoFit/>
          </a:bodyPr>
          <a:lstStyle/>
          <a:p>
            <a:pPr algn="ctr"/>
            <a:r>
              <a:rPr lang="en-US" dirty="0">
                <a:solidFill>
                  <a:srgbClr val="0A2458"/>
                </a:solidFill>
                <a:latin typeface="MercurySSm-Book-Pro_Web"/>
              </a:rPr>
              <a:t>A Proclamation on Granting Pardon for the Offense of Simple Possession of Marijuana</a:t>
            </a:r>
            <a:endParaRPr lang="en-US" b="0" i="0" dirty="0">
              <a:solidFill>
                <a:srgbClr val="0A2458"/>
              </a:solidFill>
              <a:effectLst/>
              <a:latin typeface="MercurySSm-Book-Pro_Web"/>
            </a:endParaRPr>
          </a:p>
        </p:txBody>
      </p:sp>
      <p:sp>
        <p:nvSpPr>
          <p:cNvPr id="4" name="Rectangle 3"/>
          <p:cNvSpPr/>
          <p:nvPr/>
        </p:nvSpPr>
        <p:spPr>
          <a:xfrm>
            <a:off x="3278722" y="5987534"/>
            <a:ext cx="5589287" cy="369332"/>
          </a:xfrm>
          <a:prstGeom prst="rect">
            <a:avLst/>
          </a:prstGeom>
        </p:spPr>
        <p:txBody>
          <a:bodyPr wrap="none">
            <a:spAutoFit/>
          </a:bodyPr>
          <a:lstStyle/>
          <a:p>
            <a:r>
              <a:rPr lang="en-US" dirty="0"/>
              <a:t>HOMCID:BIORIS(</a:t>
            </a:r>
            <a:r>
              <a:rPr lang="en-US" strike="sngStrike" dirty="0" err="1"/>
              <a:t>ghoceh</a:t>
            </a:r>
            <a:r>
              <a:rPr lang="en-US" strike="sngStrike" dirty="0"/>
              <a:t>(visa </a:t>
            </a:r>
            <a:r>
              <a:rPr lang="en-US" strike="sngStrike" dirty="0" err="1"/>
              <a:t>france</a:t>
            </a:r>
            <a:r>
              <a:rPr lang="en-US" strike="sngStrike" dirty="0"/>
              <a:t> </a:t>
            </a:r>
            <a:r>
              <a:rPr lang="en-US" strike="sngStrike" dirty="0" err="1"/>
              <a:t>droz</a:t>
            </a:r>
            <a:r>
              <a:rPr lang="en-US" strike="sngStrike" dirty="0"/>
              <a:t>, </a:t>
            </a:r>
            <a:r>
              <a:rPr lang="en-US" strike="sngStrike" dirty="0" err="1"/>
              <a:t>ausim,alzhimer</a:t>
            </a:r>
            <a:r>
              <a:rPr lang="en-US" dirty="0"/>
              <a:t>)</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78722" y="5266459"/>
            <a:ext cx="857187" cy="642063"/>
          </a:xfrm>
          <a:prstGeom prst="rect">
            <a:avLst/>
          </a:prstGeom>
        </p:spPr>
      </p:pic>
      <p:sp>
        <p:nvSpPr>
          <p:cNvPr id="8" name="TextBox 7"/>
          <p:cNvSpPr txBox="1"/>
          <p:nvPr/>
        </p:nvSpPr>
        <p:spPr>
          <a:xfrm>
            <a:off x="663567" y="4156877"/>
            <a:ext cx="2996077" cy="1200329"/>
          </a:xfrm>
          <a:prstGeom prst="rect">
            <a:avLst/>
          </a:prstGeom>
          <a:noFill/>
        </p:spPr>
        <p:txBody>
          <a:bodyPr wrap="none" rtlCol="0">
            <a:spAutoFit/>
          </a:bodyPr>
          <a:lstStyle/>
          <a:p>
            <a:r>
              <a:rPr lang="en-US" strike="sngStrike" dirty="0" smtClean="0"/>
              <a:t>S.O.S</a:t>
            </a:r>
          </a:p>
          <a:p>
            <a:r>
              <a:rPr lang="en-US" dirty="0" smtClean="0"/>
              <a:t>MATHEW</a:t>
            </a:r>
            <a:r>
              <a:rPr lang="en-US" strike="sngStrike" dirty="0" smtClean="0"/>
              <a:t>: </a:t>
            </a:r>
            <a:r>
              <a:rPr lang="en-US" strike="sngStrike" dirty="0" err="1" smtClean="0"/>
              <a:t>halogranm</a:t>
            </a:r>
            <a:endParaRPr lang="en-US" strike="sngStrike" dirty="0" smtClean="0"/>
          </a:p>
          <a:p>
            <a:r>
              <a:rPr lang="en-US" dirty="0" smtClean="0"/>
              <a:t>HOMICDIE:CHANLOR</a:t>
            </a:r>
            <a:r>
              <a:rPr lang="en-US" strike="sngStrike" dirty="0" smtClean="0"/>
              <a:t>(mother)</a:t>
            </a:r>
          </a:p>
          <a:p>
            <a:r>
              <a:rPr lang="en-US" strike="sngStrike" dirty="0" smtClean="0"/>
              <a:t>KOCHMANN</a:t>
            </a:r>
            <a:endParaRPr lang="en-US" strike="sngStrike" dirty="0"/>
          </a:p>
        </p:txBody>
      </p:sp>
      <p:cxnSp>
        <p:nvCxnSpPr>
          <p:cNvPr id="10" name="Straight Connector 9"/>
          <p:cNvCxnSpPr/>
          <p:nvPr/>
        </p:nvCxnSpPr>
        <p:spPr>
          <a:xfrm>
            <a:off x="1996068" y="5357206"/>
            <a:ext cx="1051932" cy="814994"/>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91190" y="3517865"/>
            <a:ext cx="2050113" cy="646331"/>
          </a:xfrm>
          <a:prstGeom prst="rect">
            <a:avLst/>
          </a:prstGeom>
          <a:noFill/>
        </p:spPr>
        <p:txBody>
          <a:bodyPr wrap="none" rtlCol="0">
            <a:spAutoFit/>
          </a:bodyPr>
          <a:lstStyle/>
          <a:p>
            <a:r>
              <a:rPr lang="en-US" dirty="0" smtClean="0"/>
              <a:t>CIVIL CODE(1983/4)</a:t>
            </a:r>
          </a:p>
          <a:p>
            <a:r>
              <a:rPr lang="en-US" dirty="0" err="1" smtClean="0"/>
              <a:t>nonPolicCfgLogical</a:t>
            </a:r>
            <a:endParaRPr lang="en-US" dirty="0"/>
          </a:p>
        </p:txBody>
      </p:sp>
      <p:sp>
        <p:nvSpPr>
          <p:cNvPr id="12" name="Rectangle 11"/>
          <p:cNvSpPr/>
          <p:nvPr/>
        </p:nvSpPr>
        <p:spPr>
          <a:xfrm>
            <a:off x="191190" y="3517865"/>
            <a:ext cx="2195171" cy="639012"/>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839629" y="5987534"/>
            <a:ext cx="4195647" cy="629902"/>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87302" y="4213148"/>
            <a:ext cx="1693465" cy="266212"/>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38817" y="2358127"/>
            <a:ext cx="3094822" cy="923330"/>
          </a:xfrm>
          <a:prstGeom prst="rect">
            <a:avLst/>
          </a:prstGeom>
          <a:noFill/>
        </p:spPr>
        <p:txBody>
          <a:bodyPr wrap="none" rtlCol="0">
            <a:spAutoFit/>
          </a:bodyPr>
          <a:lstStyle/>
          <a:p>
            <a:r>
              <a:rPr lang="en-US" dirty="0" err="1" smtClean="0"/>
              <a:t>nonPolciSarmento</a:t>
            </a:r>
            <a:endParaRPr lang="en-US" dirty="0" smtClean="0"/>
          </a:p>
          <a:p>
            <a:r>
              <a:rPr lang="en-US" dirty="0" smtClean="0"/>
              <a:t>41MATHEW(</a:t>
            </a:r>
            <a:r>
              <a:rPr lang="en-US" strike="sngStrike" dirty="0" err="1" smtClean="0"/>
              <a:t>matthai.oracleibm</a:t>
            </a:r>
            <a:endParaRPr lang="en-US" strike="sngStrike" dirty="0" smtClean="0"/>
          </a:p>
          <a:p>
            <a:r>
              <a:rPr lang="en-US" dirty="0" smtClean="0"/>
              <a:t>. </a:t>
            </a:r>
            <a:r>
              <a:rPr lang="en-US" dirty="0" err="1" smtClean="0"/>
              <a:t>WebService</a:t>
            </a:r>
            <a:endParaRPr lang="en-US" dirty="0"/>
          </a:p>
        </p:txBody>
      </p: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91200" y="2419758"/>
            <a:ext cx="500205" cy="281365"/>
          </a:xfrm>
          <a:prstGeom prst="rect">
            <a:avLst/>
          </a:prstGeom>
        </p:spPr>
      </p:pic>
      <p:cxnSp>
        <p:nvCxnSpPr>
          <p:cNvPr id="17" name="Straight Connector 16"/>
          <p:cNvCxnSpPr/>
          <p:nvPr/>
        </p:nvCxnSpPr>
        <p:spPr>
          <a:xfrm>
            <a:off x="1991200" y="2230244"/>
            <a:ext cx="618185" cy="73709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46049" y="1650380"/>
            <a:ext cx="1366015" cy="369332"/>
          </a:xfrm>
          <a:prstGeom prst="rect">
            <a:avLst/>
          </a:prstGeom>
          <a:noFill/>
        </p:spPr>
        <p:txBody>
          <a:bodyPr wrap="none" rtlCol="0">
            <a:spAutoFit/>
          </a:bodyPr>
          <a:lstStyle/>
          <a:p>
            <a:r>
              <a:rPr lang="en-US" strike="sngStrike" dirty="0" smtClean="0"/>
              <a:t>SAP </a:t>
            </a:r>
            <a:r>
              <a:rPr lang="en-US" dirty="0" smtClean="0"/>
              <a:t>(WHITE)</a:t>
            </a:r>
            <a:endParaRPr lang="en-US" dirty="0"/>
          </a:p>
        </p:txBody>
      </p:sp>
      <p:sp>
        <p:nvSpPr>
          <p:cNvPr id="25" name="TextBox 24"/>
          <p:cNvSpPr txBox="1"/>
          <p:nvPr/>
        </p:nvSpPr>
        <p:spPr>
          <a:xfrm>
            <a:off x="663567" y="1426436"/>
            <a:ext cx="654346" cy="369332"/>
          </a:xfrm>
          <a:prstGeom prst="rect">
            <a:avLst/>
          </a:prstGeom>
          <a:noFill/>
        </p:spPr>
        <p:txBody>
          <a:bodyPr wrap="none" rtlCol="0">
            <a:spAutoFit/>
          </a:bodyPr>
          <a:lstStyle/>
          <a:p>
            <a:r>
              <a:rPr lang="en-US" sz="800" strike="sngStrike" dirty="0" err="1" smtClean="0"/>
              <a:t>Ghoeh</a:t>
            </a:r>
            <a:r>
              <a:rPr lang="en-US" sz="800" strike="sngStrike" dirty="0" smtClean="0"/>
              <a:t>(</a:t>
            </a:r>
            <a:r>
              <a:rPr lang="en-US" sz="800" strike="sngStrike" dirty="0" err="1" smtClean="0"/>
              <a:t>dr</a:t>
            </a:r>
            <a:r>
              <a:rPr lang="en-US" dirty="0" smtClean="0"/>
              <a:t>)</a:t>
            </a:r>
            <a:endParaRPr lang="en-US" dirty="0"/>
          </a:p>
        </p:txBody>
      </p:sp>
      <p:pic>
        <p:nvPicPr>
          <p:cNvPr id="26" name="Picture 25"/>
          <p:cNvPicPr>
            <a:picLocks noChangeAspect="1"/>
          </p:cNvPicPr>
          <p:nvPr/>
        </p:nvPicPr>
        <p:blipFill>
          <a:blip r:embed="rId6"/>
          <a:stretch>
            <a:fillRect/>
          </a:stretch>
        </p:blipFill>
        <p:spPr>
          <a:xfrm>
            <a:off x="1129056" y="1012849"/>
            <a:ext cx="571067" cy="625709"/>
          </a:xfrm>
          <a:prstGeom prst="rect">
            <a:avLst/>
          </a:prstGeom>
        </p:spPr>
      </p:pic>
      <p:cxnSp>
        <p:nvCxnSpPr>
          <p:cNvPr id="28" name="Straight Connector 27"/>
          <p:cNvCxnSpPr/>
          <p:nvPr/>
        </p:nvCxnSpPr>
        <p:spPr>
          <a:xfrm>
            <a:off x="990740" y="1012849"/>
            <a:ext cx="1309552" cy="637531"/>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46049" y="930594"/>
            <a:ext cx="1502334" cy="369332"/>
          </a:xfrm>
          <a:prstGeom prst="rect">
            <a:avLst/>
          </a:prstGeom>
          <a:noFill/>
        </p:spPr>
        <p:txBody>
          <a:bodyPr wrap="none" rtlCol="0">
            <a:spAutoFit/>
          </a:bodyPr>
          <a:lstStyle/>
          <a:p>
            <a:r>
              <a:rPr lang="en-US" strike="sngStrike" dirty="0" smtClean="0"/>
              <a:t>Apple</a:t>
            </a:r>
            <a:r>
              <a:rPr lang="en-US" dirty="0" smtClean="0"/>
              <a:t>(WHITE)</a:t>
            </a:r>
            <a:endParaRPr lang="en-US" dirty="0"/>
          </a:p>
        </p:txBody>
      </p:sp>
      <p:sp>
        <p:nvSpPr>
          <p:cNvPr id="30" name="TextBox 29"/>
          <p:cNvSpPr txBox="1"/>
          <p:nvPr/>
        </p:nvSpPr>
        <p:spPr>
          <a:xfrm>
            <a:off x="793906" y="789712"/>
            <a:ext cx="620683" cy="215444"/>
          </a:xfrm>
          <a:prstGeom prst="rect">
            <a:avLst/>
          </a:prstGeom>
          <a:noFill/>
        </p:spPr>
        <p:txBody>
          <a:bodyPr wrap="none" rtlCol="0">
            <a:spAutoFit/>
          </a:bodyPr>
          <a:lstStyle/>
          <a:p>
            <a:r>
              <a:rPr lang="en-US" sz="800" b="1" dirty="0" err="1" smtClean="0"/>
              <a:t>Gheoh</a:t>
            </a:r>
            <a:r>
              <a:rPr lang="en-US" sz="800" b="1" dirty="0" smtClean="0"/>
              <a:t>(</a:t>
            </a:r>
            <a:r>
              <a:rPr lang="en-US" sz="800" b="1" dirty="0" err="1" smtClean="0"/>
              <a:t>dr</a:t>
            </a:r>
            <a:r>
              <a:rPr lang="en-US" sz="800" b="1" dirty="0" smtClean="0"/>
              <a:t>)</a:t>
            </a:r>
            <a:endParaRPr lang="en-US" sz="800" b="1" dirty="0"/>
          </a:p>
        </p:txBody>
      </p:sp>
      <p:sp>
        <p:nvSpPr>
          <p:cNvPr id="31" name="Right Brace 30"/>
          <p:cNvSpPr/>
          <p:nvPr/>
        </p:nvSpPr>
        <p:spPr>
          <a:xfrm>
            <a:off x="2522034" y="1005156"/>
            <a:ext cx="525966" cy="4759547"/>
          </a:xfrm>
          <a:prstGeom prst="rightBrace">
            <a:avLst>
              <a:gd name="adj1" fmla="val 8333"/>
              <a:gd name="adj2" fmla="val 1017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TextBox 31"/>
          <p:cNvSpPr txBox="1"/>
          <p:nvPr/>
        </p:nvSpPr>
        <p:spPr>
          <a:xfrm>
            <a:off x="3183673" y="1304940"/>
            <a:ext cx="4678268" cy="646331"/>
          </a:xfrm>
          <a:prstGeom prst="rect">
            <a:avLst/>
          </a:prstGeom>
          <a:noFill/>
        </p:spPr>
        <p:txBody>
          <a:bodyPr wrap="none" rtlCol="0">
            <a:spAutoFit/>
          </a:bodyPr>
          <a:lstStyle/>
          <a:p>
            <a:r>
              <a:rPr lang="en-US" dirty="0" smtClean="0"/>
              <a:t>0.1 </a:t>
            </a:r>
            <a:r>
              <a:rPr lang="en-US" dirty="0" err="1" smtClean="0"/>
              <a:t>nonPoliceScaler.White</a:t>
            </a:r>
            <a:endParaRPr lang="en-US" dirty="0" smtClean="0"/>
          </a:p>
          <a:p>
            <a:r>
              <a:rPr lang="en-US" dirty="0" err="1" smtClean="0"/>
              <a:t>nonPolicePyramidLogal.nonPolcieBuilderLogical</a:t>
            </a:r>
            <a:endParaRPr lang="en-US" dirty="0"/>
          </a:p>
        </p:txBody>
      </p:sp>
      <p:sp>
        <p:nvSpPr>
          <p:cNvPr id="33" name="TextBox 32"/>
          <p:cNvSpPr txBox="1"/>
          <p:nvPr/>
        </p:nvSpPr>
        <p:spPr>
          <a:xfrm>
            <a:off x="3133639" y="887129"/>
            <a:ext cx="2293320" cy="369332"/>
          </a:xfrm>
          <a:prstGeom prst="rect">
            <a:avLst/>
          </a:prstGeom>
          <a:noFill/>
        </p:spPr>
        <p:txBody>
          <a:bodyPr wrap="none" rtlCol="0">
            <a:spAutoFit/>
          </a:bodyPr>
          <a:lstStyle/>
          <a:p>
            <a:r>
              <a:rPr lang="en-US" b="1" dirty="0" smtClean="0"/>
              <a:t>IPX:HOMICIDE:GHOST</a:t>
            </a:r>
            <a:endParaRPr lang="en-US" b="1" dirty="0"/>
          </a:p>
        </p:txBody>
      </p:sp>
      <p:pic>
        <p:nvPicPr>
          <p:cNvPr id="34" name="Picture 33"/>
          <p:cNvPicPr>
            <a:picLocks noChangeAspect="1"/>
          </p:cNvPicPr>
          <p:nvPr/>
        </p:nvPicPr>
        <p:blipFill>
          <a:blip r:embed="rId7"/>
          <a:stretch>
            <a:fillRect/>
          </a:stretch>
        </p:blipFill>
        <p:spPr>
          <a:xfrm>
            <a:off x="9188605" y="1638558"/>
            <a:ext cx="2389040" cy="1220614"/>
          </a:xfrm>
          <a:prstGeom prst="rect">
            <a:avLst/>
          </a:prstGeom>
        </p:spPr>
      </p:pic>
      <p:cxnSp>
        <p:nvCxnSpPr>
          <p:cNvPr id="36" name="Straight Connector 35"/>
          <p:cNvCxnSpPr/>
          <p:nvPr/>
        </p:nvCxnSpPr>
        <p:spPr>
          <a:xfrm>
            <a:off x="9035276" y="1256461"/>
            <a:ext cx="2907680" cy="212846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409168" y="847623"/>
            <a:ext cx="3683060" cy="369332"/>
          </a:xfrm>
          <a:prstGeom prst="rect">
            <a:avLst/>
          </a:prstGeom>
          <a:noFill/>
        </p:spPr>
        <p:txBody>
          <a:bodyPr wrap="none" rtlCol="0">
            <a:spAutoFit/>
          </a:bodyPr>
          <a:lstStyle/>
          <a:p>
            <a:r>
              <a:rPr lang="en-US" b="1" dirty="0" smtClean="0"/>
              <a:t>ATOMICCLOCK(</a:t>
            </a:r>
            <a:r>
              <a:rPr lang="en-US" strike="sngStrike" dirty="0" err="1" smtClean="0"/>
              <a:t>gheoh</a:t>
            </a:r>
            <a:r>
              <a:rPr lang="en-US" strike="sngStrike" dirty="0" smtClean="0"/>
              <a:t>(</a:t>
            </a:r>
            <a:r>
              <a:rPr lang="en-US" strike="sngStrike" dirty="0" err="1" smtClean="0"/>
              <a:t>dr,sap</a:t>
            </a:r>
            <a:r>
              <a:rPr lang="en-US" strike="sngStrike" dirty="0" smtClean="0"/>
              <a:t> </a:t>
            </a:r>
            <a:r>
              <a:rPr lang="en-US" strike="sngStrike" dirty="0" err="1" smtClean="0"/>
              <a:t>obiwan</a:t>
            </a:r>
            <a:r>
              <a:rPr lang="en-US" strike="sngStrike" dirty="0" smtClean="0"/>
              <a:t>)</a:t>
            </a:r>
            <a:endParaRPr lang="en-US" strike="sngStrike" dirty="0"/>
          </a:p>
        </p:txBody>
      </p:sp>
      <p:sp>
        <p:nvSpPr>
          <p:cNvPr id="38" name="TextBox 37"/>
          <p:cNvSpPr txBox="1"/>
          <p:nvPr/>
        </p:nvSpPr>
        <p:spPr>
          <a:xfrm>
            <a:off x="9356410" y="1141037"/>
            <a:ext cx="2973186" cy="369332"/>
          </a:xfrm>
          <a:prstGeom prst="rect">
            <a:avLst/>
          </a:prstGeom>
          <a:noFill/>
        </p:spPr>
        <p:txBody>
          <a:bodyPr wrap="none" rtlCol="0">
            <a:spAutoFit/>
          </a:bodyPr>
          <a:lstStyle/>
          <a:p>
            <a:r>
              <a:rPr lang="en-US" dirty="0" smtClean="0"/>
              <a:t>41.LUKE: </a:t>
            </a:r>
            <a:r>
              <a:rPr lang="en-US" strike="sngStrike" dirty="0" err="1" smtClean="0"/>
              <a:t>ghohe</a:t>
            </a:r>
            <a:r>
              <a:rPr lang="en-US" strike="sngStrike" dirty="0" smtClean="0"/>
              <a:t>(Stalin, </a:t>
            </a:r>
            <a:r>
              <a:rPr lang="en-US" strike="sngStrike" dirty="0" err="1" smtClean="0"/>
              <a:t>Insest</a:t>
            </a:r>
            <a:r>
              <a:rPr lang="en-US" strike="sngStrike" dirty="0" smtClean="0"/>
              <a:t>)</a:t>
            </a:r>
            <a:endParaRPr lang="en-US" strike="sngStrike" dirty="0"/>
          </a:p>
        </p:txBody>
      </p:sp>
    </p:spTree>
    <p:extLst>
      <p:ext uri="{BB962C8B-B14F-4D97-AF65-F5344CB8AC3E}">
        <p14:creationId xmlns:p14="http://schemas.microsoft.com/office/powerpoint/2010/main" val="2090829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6" name="Rectangle 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2" name="Rectangle 1"/>
          <p:cNvSpPr/>
          <p:nvPr/>
        </p:nvSpPr>
        <p:spPr>
          <a:xfrm>
            <a:off x="3048000" y="2967335"/>
            <a:ext cx="6096000" cy="923330"/>
          </a:xfrm>
          <a:prstGeom prst="rect">
            <a:avLst/>
          </a:prstGeom>
        </p:spPr>
        <p:txBody>
          <a:bodyPr>
            <a:spAutoFit/>
          </a:bodyPr>
          <a:lstStyle/>
          <a:p>
            <a:r>
              <a:rPr lang="en-US" dirty="0">
                <a:solidFill>
                  <a:srgbClr val="0A2458"/>
                </a:solidFill>
                <a:latin typeface="MercurySSm-Book-Pro_Web"/>
              </a:rPr>
              <a:t>21 U.S.C. 844 and as previously codified elsewhere in the United States Code, or in violation of D.C. Code 48–904.01(d)(1),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561" y="4025734"/>
            <a:ext cx="650894" cy="870981"/>
          </a:xfrm>
          <a:prstGeom prst="rect">
            <a:avLst/>
          </a:prstGeom>
        </p:spPr>
      </p:pic>
      <p:cxnSp>
        <p:nvCxnSpPr>
          <p:cNvPr id="13" name="Straight Connector 12"/>
          <p:cNvCxnSpPr/>
          <p:nvPr/>
        </p:nvCxnSpPr>
        <p:spPr>
          <a:xfrm flipV="1">
            <a:off x="4525615" y="4086607"/>
            <a:ext cx="1547751" cy="77633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34545" y="4025734"/>
            <a:ext cx="477247" cy="369332"/>
          </a:xfrm>
          <a:prstGeom prst="rect">
            <a:avLst/>
          </a:prstGeom>
          <a:noFill/>
        </p:spPr>
        <p:txBody>
          <a:bodyPr wrap="none" rtlCol="0">
            <a:spAutoFit/>
          </a:bodyPr>
          <a:lstStyle/>
          <a:p>
            <a:r>
              <a:rPr lang="en-US" dirty="0" smtClean="0"/>
              <a:t>IPX</a:t>
            </a:r>
            <a:endParaRPr lang="en-US" dirty="0"/>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2691" y="3961404"/>
            <a:ext cx="926275" cy="926275"/>
          </a:xfrm>
          <a:prstGeom prst="rect">
            <a:avLst/>
          </a:prstGeom>
        </p:spPr>
      </p:pic>
      <p:cxnSp>
        <p:nvCxnSpPr>
          <p:cNvPr id="22" name="Straight Connector 21"/>
          <p:cNvCxnSpPr/>
          <p:nvPr/>
        </p:nvCxnSpPr>
        <p:spPr>
          <a:xfrm flipV="1">
            <a:off x="6436426" y="3890665"/>
            <a:ext cx="1626919" cy="1263226"/>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048000" y="2054792"/>
            <a:ext cx="6096000" cy="646331"/>
          </a:xfrm>
          <a:prstGeom prst="rect">
            <a:avLst/>
          </a:prstGeom>
        </p:spPr>
        <p:txBody>
          <a:bodyPr>
            <a:spAutoFit/>
          </a:bodyPr>
          <a:lstStyle/>
          <a:p>
            <a:pPr algn="ctr"/>
            <a:r>
              <a:rPr lang="en-US" dirty="0">
                <a:solidFill>
                  <a:srgbClr val="0A2458"/>
                </a:solidFill>
                <a:latin typeface="MercurySSm-Book-Pro_Web"/>
              </a:rPr>
              <a:t>A Proclamation on Granting Pardon for the Offense of Simple Possession of Marijuana</a:t>
            </a:r>
            <a:endParaRPr lang="en-US" b="0" i="0" dirty="0">
              <a:solidFill>
                <a:srgbClr val="0A2458"/>
              </a:solidFill>
              <a:effectLst/>
              <a:latin typeface="MercurySSm-Book-Pro_Web"/>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3893" y="3890665"/>
            <a:ext cx="751833" cy="1006050"/>
          </a:xfrm>
          <a:prstGeom prst="rect">
            <a:avLst/>
          </a:prstGeom>
        </p:spPr>
      </p:pic>
      <p:cxnSp>
        <p:nvCxnSpPr>
          <p:cNvPr id="12" name="Straight Connector 11"/>
          <p:cNvCxnSpPr/>
          <p:nvPr/>
        </p:nvCxnSpPr>
        <p:spPr>
          <a:xfrm flipV="1">
            <a:off x="8236751" y="3636934"/>
            <a:ext cx="1626919" cy="126322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112180" y="4190932"/>
            <a:ext cx="477247" cy="369332"/>
          </a:xfrm>
          <a:prstGeom prst="rect">
            <a:avLst/>
          </a:prstGeom>
          <a:noFill/>
        </p:spPr>
        <p:txBody>
          <a:bodyPr wrap="none" rtlCol="0">
            <a:spAutoFit/>
          </a:bodyPr>
          <a:lstStyle/>
          <a:p>
            <a:r>
              <a:rPr lang="en-US" dirty="0" smtClean="0"/>
              <a:t>IPX</a:t>
            </a:r>
            <a:endParaRPr lang="en-US" dirty="0"/>
          </a:p>
        </p:txBody>
      </p:sp>
      <p:sp>
        <p:nvSpPr>
          <p:cNvPr id="7" name="TextBox 6"/>
          <p:cNvSpPr txBox="1"/>
          <p:nvPr/>
        </p:nvSpPr>
        <p:spPr>
          <a:xfrm>
            <a:off x="1817649" y="5999356"/>
            <a:ext cx="4646978" cy="646331"/>
          </a:xfrm>
          <a:prstGeom prst="rect">
            <a:avLst/>
          </a:prstGeom>
          <a:noFill/>
        </p:spPr>
        <p:txBody>
          <a:bodyPr wrap="none" rtlCol="0">
            <a:spAutoFit/>
          </a:bodyPr>
          <a:lstStyle/>
          <a:p>
            <a:r>
              <a:rPr lang="en-US" dirty="0" smtClean="0"/>
              <a:t>0.1 INTENET PAYMENTS </a:t>
            </a:r>
            <a:r>
              <a:rPr lang="en-US" strike="sngStrike" dirty="0" smtClean="0"/>
              <a:t>(next gen, </a:t>
            </a:r>
            <a:r>
              <a:rPr lang="en-US" strike="sngStrike" dirty="0" err="1" smtClean="0"/>
              <a:t>cybersoruce</a:t>
            </a:r>
            <a:r>
              <a:rPr lang="en-US" strike="sngStrike" dirty="0" smtClean="0"/>
              <a:t>)</a:t>
            </a:r>
          </a:p>
          <a:p>
            <a:r>
              <a:rPr lang="en-US" dirty="0"/>
              <a:t>	</a:t>
            </a:r>
            <a:r>
              <a:rPr lang="en-US" dirty="0" smtClean="0"/>
              <a:t>	      </a:t>
            </a:r>
            <a:r>
              <a:rPr lang="en-US" strike="sngStrike" dirty="0" smtClean="0">
                <a:effectLst>
                  <a:outerShdw blurRad="38100" dist="38100" dir="2700000" algn="tl">
                    <a:srgbClr val="000000">
                      <a:alpha val="43137"/>
                    </a:srgbClr>
                  </a:outerShdw>
                </a:effectLst>
              </a:rPr>
              <a:t>(next gen visa )</a:t>
            </a:r>
            <a:endParaRPr lang="en-US" strike="sngStrike" dirty="0">
              <a:effectLst>
                <a:outerShdw blurRad="38100" dist="38100" dir="2700000" algn="tl">
                  <a:srgbClr val="000000">
                    <a:alpha val="43137"/>
                  </a:srgbClr>
                </a:outerShdw>
              </a:effectLst>
            </a:endParaRPr>
          </a:p>
        </p:txBody>
      </p:sp>
      <p:sp>
        <p:nvSpPr>
          <p:cNvPr id="8" name="TextBox 7"/>
          <p:cNvSpPr txBox="1"/>
          <p:nvPr/>
        </p:nvSpPr>
        <p:spPr>
          <a:xfrm>
            <a:off x="1817649" y="5712365"/>
            <a:ext cx="2936253" cy="369332"/>
          </a:xfrm>
          <a:prstGeom prst="rect">
            <a:avLst/>
          </a:prstGeom>
          <a:noFill/>
        </p:spPr>
        <p:txBody>
          <a:bodyPr wrap="none" rtlCol="0">
            <a:spAutoFit/>
          </a:bodyPr>
          <a:lstStyle/>
          <a:p>
            <a:r>
              <a:rPr lang="en-US" dirty="0" smtClean="0"/>
              <a:t>ATOMICLOCK(HOMCDIE:BILL)</a:t>
            </a:r>
            <a:endParaRPr lang="en-US" dirty="0"/>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386" y="1242404"/>
            <a:ext cx="1914525" cy="2390775"/>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708" y="947659"/>
            <a:ext cx="465178" cy="621037"/>
          </a:xfrm>
          <a:prstGeom prst="rect">
            <a:avLst/>
          </a:prstGeom>
        </p:spPr>
      </p:pic>
    </p:spTree>
    <p:extLst>
      <p:ext uri="{BB962C8B-B14F-4D97-AF65-F5344CB8AC3E}">
        <p14:creationId xmlns:p14="http://schemas.microsoft.com/office/powerpoint/2010/main" val="245558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6" name="Rectangle 5"/>
          <p:cNvSpPr/>
          <p:nvPr/>
        </p:nvSpPr>
        <p:spPr>
          <a:xfrm>
            <a:off x="2741989" y="2458770"/>
            <a:ext cx="1923803" cy="15675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611360" y="2743778"/>
            <a:ext cx="2327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716259" y="2943679"/>
            <a:ext cx="2327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884493" y="2316267"/>
            <a:ext cx="0" cy="6274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72519" y="2316267"/>
            <a:ext cx="0" cy="6274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490134" y="3242541"/>
            <a:ext cx="1063027" cy="602152"/>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761956" y="3286126"/>
            <a:ext cx="766557" cy="553998"/>
          </a:xfrm>
          <a:prstGeom prst="rect">
            <a:avLst/>
          </a:prstGeom>
          <a:noFill/>
        </p:spPr>
        <p:txBody>
          <a:bodyPr wrap="none" rtlCol="0">
            <a:spAutoFit/>
          </a:bodyPr>
          <a:lstStyle/>
          <a:p>
            <a:r>
              <a:rPr lang="en-US" sz="1000" dirty="0" smtClean="0"/>
              <a:t>CPU </a:t>
            </a:r>
          </a:p>
          <a:p>
            <a:r>
              <a:rPr lang="en-US" sz="1000" dirty="0" smtClean="0"/>
              <a:t>Processing </a:t>
            </a:r>
          </a:p>
          <a:p>
            <a:r>
              <a:rPr lang="en-US" sz="1000" dirty="0" smtClean="0"/>
              <a:t>Unit</a:t>
            </a:r>
            <a:endParaRPr lang="en-US" sz="1000" dirty="0"/>
          </a:p>
        </p:txBody>
      </p:sp>
      <p:sp>
        <p:nvSpPr>
          <p:cNvPr id="13" name="Rectangle 12"/>
          <p:cNvSpPr/>
          <p:nvPr/>
        </p:nvSpPr>
        <p:spPr>
          <a:xfrm>
            <a:off x="4374471" y="3001453"/>
            <a:ext cx="127151" cy="13899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20756" y="2091975"/>
            <a:ext cx="1021433" cy="369332"/>
          </a:xfrm>
          <a:prstGeom prst="rect">
            <a:avLst/>
          </a:prstGeom>
        </p:spPr>
        <p:txBody>
          <a:bodyPr wrap="none">
            <a:spAutoFit/>
          </a:bodyPr>
          <a:lstStyle/>
          <a:p>
            <a:r>
              <a:rPr lang="en-US" dirty="0"/>
              <a:t>L1 Cache</a:t>
            </a:r>
          </a:p>
        </p:txBody>
      </p:sp>
      <p:cxnSp>
        <p:nvCxnSpPr>
          <p:cNvPr id="15" name="Straight Arrow Connector 14"/>
          <p:cNvCxnSpPr>
            <a:endCxn id="13" idx="3"/>
          </p:cNvCxnSpPr>
          <p:nvPr/>
        </p:nvCxnSpPr>
        <p:spPr>
          <a:xfrm flipH="1">
            <a:off x="4501622" y="2326806"/>
            <a:ext cx="81042" cy="7441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74471" y="3905901"/>
            <a:ext cx="113299" cy="994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59806" y="3886856"/>
            <a:ext cx="835979" cy="852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endCxn id="16" idx="2"/>
          </p:cNvCxnSpPr>
          <p:nvPr/>
        </p:nvCxnSpPr>
        <p:spPr>
          <a:xfrm flipH="1" flipV="1">
            <a:off x="4431121" y="4005366"/>
            <a:ext cx="200842" cy="184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7" idx="2"/>
          </p:cNvCxnSpPr>
          <p:nvPr/>
        </p:nvCxnSpPr>
        <p:spPr>
          <a:xfrm flipV="1">
            <a:off x="3876942" y="3972088"/>
            <a:ext cx="854" cy="20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968" y="2480399"/>
            <a:ext cx="3867150" cy="1181100"/>
          </a:xfrm>
          <a:prstGeom prst="rect">
            <a:avLst/>
          </a:prstGeom>
        </p:spPr>
      </p:pic>
      <p:sp>
        <p:nvSpPr>
          <p:cNvPr id="27" name="Rectangle 26"/>
          <p:cNvSpPr/>
          <p:nvPr/>
        </p:nvSpPr>
        <p:spPr>
          <a:xfrm>
            <a:off x="6096000" y="1463985"/>
            <a:ext cx="1063027" cy="602152"/>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29" name="Straight Arrow Connector 28"/>
          <p:cNvCxnSpPr/>
          <p:nvPr/>
        </p:nvCxnSpPr>
        <p:spPr>
          <a:xfrm flipV="1">
            <a:off x="4938924" y="1765061"/>
            <a:ext cx="993525" cy="933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121412" y="1551683"/>
            <a:ext cx="3692036" cy="369332"/>
          </a:xfrm>
          <a:prstGeom prst="rect">
            <a:avLst/>
          </a:prstGeom>
        </p:spPr>
        <p:txBody>
          <a:bodyPr wrap="none">
            <a:spAutoFit/>
          </a:bodyPr>
          <a:lstStyle/>
          <a:p>
            <a:r>
              <a:rPr lang="en-US" dirty="0">
                <a:solidFill>
                  <a:srgbClr val="161616"/>
                </a:solidFill>
                <a:latin typeface="SFMono-Regular"/>
              </a:rPr>
              <a:t>PS&gt; $</a:t>
            </a:r>
            <a:r>
              <a:rPr lang="en-US" dirty="0" err="1" smtClean="0">
                <a:solidFill>
                  <a:srgbClr val="161616"/>
                </a:solidFill>
                <a:latin typeface="SFMono-Regular"/>
              </a:rPr>
              <a:t>calc.MultiplyQuntum</a:t>
            </a:r>
            <a:r>
              <a:rPr lang="en-US" dirty="0" smtClean="0">
                <a:solidFill>
                  <a:srgbClr val="161616"/>
                </a:solidFill>
                <a:latin typeface="SFMono-Regular"/>
              </a:rPr>
              <a:t>(6,7</a:t>
            </a:r>
            <a:r>
              <a:rPr lang="en-US" dirty="0">
                <a:solidFill>
                  <a:srgbClr val="161616"/>
                </a:solidFill>
                <a:latin typeface="SFMono-Regular"/>
              </a:rPr>
              <a:t>) 42</a:t>
            </a:r>
            <a:endParaRPr lang="en-US" dirty="0"/>
          </a:p>
        </p:txBody>
      </p:sp>
      <p:sp>
        <p:nvSpPr>
          <p:cNvPr id="31" name="Rectangle 30"/>
          <p:cNvSpPr/>
          <p:nvPr/>
        </p:nvSpPr>
        <p:spPr>
          <a:xfrm>
            <a:off x="2175890" y="1049708"/>
            <a:ext cx="8842581" cy="230832"/>
          </a:xfrm>
          <a:prstGeom prst="rect">
            <a:avLst/>
          </a:prstGeom>
        </p:spPr>
        <p:txBody>
          <a:bodyPr wrap="square">
            <a:spAutoFit/>
          </a:bodyPr>
          <a:lstStyle/>
          <a:p>
            <a:r>
              <a:rPr lang="en-US" sz="900" strike="sngStrike" dirty="0"/>
              <a:t>https://learn.microsoft.com/en-us/powershell/module/microsoft.powershell.management/new-webserviceproxy?view=powershell-5.1</a:t>
            </a:r>
          </a:p>
        </p:txBody>
      </p:sp>
      <p:sp>
        <p:nvSpPr>
          <p:cNvPr id="32" name="Rectangle 31"/>
          <p:cNvSpPr/>
          <p:nvPr/>
        </p:nvSpPr>
        <p:spPr>
          <a:xfrm>
            <a:off x="1519645" y="802753"/>
            <a:ext cx="4272323" cy="369332"/>
          </a:xfrm>
          <a:prstGeom prst="rect">
            <a:avLst/>
          </a:prstGeom>
        </p:spPr>
        <p:txBody>
          <a:bodyPr wrap="none">
            <a:spAutoFit/>
          </a:bodyPr>
          <a:lstStyle/>
          <a:p>
            <a:r>
              <a:rPr lang="en-US" b="1" strike="sngStrike" dirty="0">
                <a:solidFill>
                  <a:srgbClr val="121619"/>
                </a:solidFill>
                <a:latin typeface="IBM Plex Sans"/>
              </a:rPr>
              <a:t>Charting the course to 100,00</a:t>
            </a:r>
            <a:r>
              <a:rPr lang="en-US" sz="1400" b="1" strike="sngStrike" dirty="0">
                <a:solidFill>
                  <a:srgbClr val="121619"/>
                </a:solidFill>
                <a:latin typeface="IBM Plex Sans"/>
              </a:rPr>
              <a:t>1</a:t>
            </a:r>
            <a:r>
              <a:rPr lang="en-US" b="1" strike="sngStrike" dirty="0">
                <a:solidFill>
                  <a:srgbClr val="121619"/>
                </a:solidFill>
                <a:latin typeface="IBM Plex Sans"/>
              </a:rPr>
              <a:t> qubits</a:t>
            </a:r>
          </a:p>
        </p:txBody>
      </p:sp>
      <p:cxnSp>
        <p:nvCxnSpPr>
          <p:cNvPr id="33" name="Straight Connector 32"/>
          <p:cNvCxnSpPr/>
          <p:nvPr/>
        </p:nvCxnSpPr>
        <p:spPr>
          <a:xfrm>
            <a:off x="1683818" y="1211386"/>
            <a:ext cx="98452" cy="5570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503128" y="1186677"/>
            <a:ext cx="98452" cy="5570821"/>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958683" y="5374888"/>
            <a:ext cx="3391441" cy="369332"/>
          </a:xfrm>
          <a:prstGeom prst="rect">
            <a:avLst/>
          </a:prstGeom>
          <a:noFill/>
        </p:spPr>
        <p:txBody>
          <a:bodyPr wrap="none" rtlCol="0">
            <a:spAutoFit/>
          </a:bodyPr>
          <a:lstStyle/>
          <a:p>
            <a:r>
              <a:rPr lang="en-US" dirty="0" smtClean="0"/>
              <a:t>KOCHMANE;  ROTH, ROCKEFELLER</a:t>
            </a:r>
            <a:endParaRPr lang="en-US" dirty="0"/>
          </a:p>
        </p:txBody>
      </p:sp>
      <p:sp>
        <p:nvSpPr>
          <p:cNvPr id="40" name="Rectangle 39"/>
          <p:cNvSpPr/>
          <p:nvPr/>
        </p:nvSpPr>
        <p:spPr>
          <a:xfrm>
            <a:off x="5208687" y="5707793"/>
            <a:ext cx="2052015" cy="304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trike="sngStrike" dirty="0" smtClean="0"/>
              <a:t>CHART</a:t>
            </a:r>
            <a:endParaRPr lang="en-US" b="1" strike="sngStrike" dirty="0"/>
          </a:p>
        </p:txBody>
      </p:sp>
      <p:sp>
        <p:nvSpPr>
          <p:cNvPr id="45" name="Rectangle 44"/>
          <p:cNvSpPr/>
          <p:nvPr/>
        </p:nvSpPr>
        <p:spPr>
          <a:xfrm>
            <a:off x="5208687" y="6092706"/>
            <a:ext cx="2029522" cy="6797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INTERUPTS</a:t>
            </a:r>
            <a:endParaRPr lang="en-US" dirty="0">
              <a:solidFill>
                <a:schemeClr val="tx1"/>
              </a:solidFill>
            </a:endParaRPr>
          </a:p>
        </p:txBody>
      </p:sp>
      <p:cxnSp>
        <p:nvCxnSpPr>
          <p:cNvPr id="22" name="Straight Arrow Connector 21"/>
          <p:cNvCxnSpPr/>
          <p:nvPr/>
        </p:nvCxnSpPr>
        <p:spPr>
          <a:xfrm>
            <a:off x="4553161" y="4962293"/>
            <a:ext cx="655526" cy="1130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21647" y="4716966"/>
            <a:ext cx="606256" cy="338554"/>
          </a:xfrm>
          <a:prstGeom prst="rect">
            <a:avLst/>
          </a:prstGeom>
          <a:noFill/>
        </p:spPr>
        <p:txBody>
          <a:bodyPr wrap="none" rtlCol="0">
            <a:spAutoFit/>
          </a:bodyPr>
          <a:lstStyle/>
          <a:p>
            <a:r>
              <a:rPr lang="en-US" sz="800" strike="sngStrike" dirty="0" smtClean="0"/>
              <a:t>Alzheimer</a:t>
            </a:r>
          </a:p>
          <a:p>
            <a:r>
              <a:rPr lang="en-US" sz="800" strike="sngStrike" dirty="0" err="1" smtClean="0"/>
              <a:t>autsim</a:t>
            </a:r>
            <a:endParaRPr lang="en-US" sz="800" strike="sngStrike" dirty="0"/>
          </a:p>
        </p:txBody>
      </p:sp>
      <p:cxnSp>
        <p:nvCxnSpPr>
          <p:cNvPr id="47" name="Straight Arrow Connector 46"/>
          <p:cNvCxnSpPr/>
          <p:nvPr/>
        </p:nvCxnSpPr>
        <p:spPr>
          <a:xfrm>
            <a:off x="4938924" y="5185317"/>
            <a:ext cx="496762" cy="111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5024696" y="5026402"/>
            <a:ext cx="629707" cy="180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5222381" y="5534369"/>
            <a:ext cx="710068" cy="42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3876942" y="5559554"/>
            <a:ext cx="1331745" cy="86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flipV="1">
            <a:off x="5932449" y="5504846"/>
            <a:ext cx="1687157" cy="158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2059829" y="4650420"/>
            <a:ext cx="8327238" cy="100361"/>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6630995" y="2326806"/>
            <a:ext cx="3102239" cy="415832"/>
          </a:xfrm>
          <a:prstGeom prst="rect">
            <a:avLst/>
          </a:prstGeom>
          <a:noFill/>
          <a:ln w="2857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p:cNvCxnSpPr>
            <a:endCxn id="58" idx="1"/>
          </p:cNvCxnSpPr>
          <p:nvPr/>
        </p:nvCxnSpPr>
        <p:spPr>
          <a:xfrm>
            <a:off x="4582664" y="1796192"/>
            <a:ext cx="2048331" cy="7385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6827934" y="2357255"/>
            <a:ext cx="421617" cy="369332"/>
          </a:xfrm>
          <a:prstGeom prst="rect">
            <a:avLst/>
          </a:prstGeom>
          <a:solidFill>
            <a:srgbClr val="FF0000"/>
          </a:solidFill>
        </p:spPr>
        <p:txBody>
          <a:bodyPr wrap="square" rtlCol="0">
            <a:spAutoFit/>
          </a:bodyPr>
          <a:lstStyle/>
          <a:p>
            <a:r>
              <a:rPr lang="en-US" dirty="0" smtClean="0"/>
              <a:t>x</a:t>
            </a:r>
            <a:endParaRPr lang="en-US" dirty="0"/>
          </a:p>
        </p:txBody>
      </p:sp>
      <p:sp>
        <p:nvSpPr>
          <p:cNvPr id="62" name="TextBox 61"/>
          <p:cNvSpPr txBox="1"/>
          <p:nvPr/>
        </p:nvSpPr>
        <p:spPr>
          <a:xfrm>
            <a:off x="4935274" y="1851723"/>
            <a:ext cx="421617" cy="369332"/>
          </a:xfrm>
          <a:prstGeom prst="rect">
            <a:avLst/>
          </a:prstGeom>
          <a:solidFill>
            <a:srgbClr val="FF0000"/>
          </a:solidFill>
        </p:spPr>
        <p:txBody>
          <a:bodyPr wrap="square" rtlCol="0">
            <a:spAutoFit/>
          </a:bodyPr>
          <a:lstStyle/>
          <a:p>
            <a:r>
              <a:rPr lang="en-US" dirty="0" smtClean="0"/>
              <a:t>x</a:t>
            </a:r>
            <a:endParaRPr lang="en-US" dirty="0"/>
          </a:p>
        </p:txBody>
      </p:sp>
      <p:sp>
        <p:nvSpPr>
          <p:cNvPr id="64" name="TextBox 63"/>
          <p:cNvSpPr txBox="1"/>
          <p:nvPr/>
        </p:nvSpPr>
        <p:spPr>
          <a:xfrm>
            <a:off x="9775179" y="2373305"/>
            <a:ext cx="421617" cy="369332"/>
          </a:xfrm>
          <a:prstGeom prst="rect">
            <a:avLst/>
          </a:prstGeom>
          <a:solidFill>
            <a:srgbClr val="FF0000"/>
          </a:solidFill>
        </p:spPr>
        <p:txBody>
          <a:bodyPr wrap="square" rtlCol="0">
            <a:spAutoFit/>
          </a:bodyPr>
          <a:lstStyle/>
          <a:p>
            <a:r>
              <a:rPr lang="en-US" dirty="0" smtClean="0"/>
              <a:t>x</a:t>
            </a:r>
            <a:endParaRPr lang="en-US" dirty="0"/>
          </a:p>
        </p:txBody>
      </p:sp>
      <p:cxnSp>
        <p:nvCxnSpPr>
          <p:cNvPr id="66" name="Straight Connector 65"/>
          <p:cNvCxnSpPr/>
          <p:nvPr/>
        </p:nvCxnSpPr>
        <p:spPr>
          <a:xfrm>
            <a:off x="9514517" y="1921015"/>
            <a:ext cx="1175634" cy="1365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633962" y="2228697"/>
            <a:ext cx="807617" cy="618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4707737" y="1736349"/>
            <a:ext cx="857962" cy="579918"/>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9960233" y="2370714"/>
            <a:ext cx="631904" cy="369332"/>
          </a:xfrm>
          <a:prstGeom prst="rect">
            <a:avLst/>
          </a:prstGeom>
          <a:noFill/>
        </p:spPr>
        <p:txBody>
          <a:bodyPr wrap="none" rtlCol="0">
            <a:spAutoFit/>
          </a:bodyPr>
          <a:lstStyle/>
          <a:p>
            <a:r>
              <a:rPr lang="en-US" dirty="0" smtClean="0"/>
              <a:t>6-i/1</a:t>
            </a:r>
            <a:endParaRPr lang="en-US" dirty="0"/>
          </a:p>
        </p:txBody>
      </p:sp>
      <p:cxnSp>
        <p:nvCxnSpPr>
          <p:cNvPr id="73" name="Straight Connector 72"/>
          <p:cNvCxnSpPr/>
          <p:nvPr/>
        </p:nvCxnSpPr>
        <p:spPr>
          <a:xfrm flipV="1">
            <a:off x="5932449" y="2480399"/>
            <a:ext cx="4839629" cy="7498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560454" y="1904647"/>
            <a:ext cx="1252994" cy="389547"/>
          </a:xfrm>
          <a:prstGeom prst="line">
            <a:avLst/>
          </a:prstGeom>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7319" y="3815092"/>
            <a:ext cx="2857500" cy="1600200"/>
          </a:xfrm>
          <a:prstGeom prst="rect">
            <a:avLst/>
          </a:prstGeom>
        </p:spPr>
      </p:pic>
      <p:sp>
        <p:nvSpPr>
          <p:cNvPr id="77" name="TextBox 76"/>
          <p:cNvSpPr txBox="1"/>
          <p:nvPr/>
        </p:nvSpPr>
        <p:spPr>
          <a:xfrm>
            <a:off x="5375030" y="4166874"/>
            <a:ext cx="2107115" cy="369332"/>
          </a:xfrm>
          <a:prstGeom prst="rect">
            <a:avLst/>
          </a:prstGeom>
          <a:solidFill>
            <a:schemeClr val="accent4"/>
          </a:solidFill>
        </p:spPr>
        <p:txBody>
          <a:bodyPr wrap="none" rtlCol="0">
            <a:spAutoFit/>
          </a:bodyPr>
          <a:lstStyle/>
          <a:p>
            <a:r>
              <a:rPr lang="en-US" dirty="0" smtClean="0"/>
              <a:t>41.</a:t>
            </a:r>
            <a:r>
              <a:rPr lang="en-US" strike="sngStrike" dirty="0" smtClean="0"/>
              <a:t>tango.CPU Silicon</a:t>
            </a:r>
            <a:endParaRPr lang="en-US" strike="sngStrike" dirty="0"/>
          </a:p>
        </p:txBody>
      </p:sp>
      <p:sp>
        <p:nvSpPr>
          <p:cNvPr id="78" name="Rectangle 77"/>
          <p:cNvSpPr/>
          <p:nvPr/>
        </p:nvSpPr>
        <p:spPr>
          <a:xfrm>
            <a:off x="5298407" y="3825279"/>
            <a:ext cx="1671611" cy="369332"/>
          </a:xfrm>
          <a:prstGeom prst="rect">
            <a:avLst/>
          </a:prstGeom>
        </p:spPr>
        <p:txBody>
          <a:bodyPr wrap="none">
            <a:spAutoFit/>
          </a:bodyPr>
          <a:lstStyle/>
          <a:p>
            <a:r>
              <a:rPr lang="en-US" b="1" dirty="0"/>
              <a:t>RESPONE TIME </a:t>
            </a:r>
          </a:p>
        </p:txBody>
      </p:sp>
      <p:cxnSp>
        <p:nvCxnSpPr>
          <p:cNvPr id="79" name="Straight Connector 78"/>
          <p:cNvCxnSpPr/>
          <p:nvPr/>
        </p:nvCxnSpPr>
        <p:spPr>
          <a:xfrm flipH="1" flipV="1">
            <a:off x="7482145" y="4747718"/>
            <a:ext cx="79113" cy="2034489"/>
          </a:xfrm>
          <a:prstGeom prst="line">
            <a:avLst/>
          </a:prstGeom>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1971" y="5555734"/>
            <a:ext cx="2079120" cy="1135309"/>
          </a:xfrm>
          <a:prstGeom prst="rect">
            <a:avLst/>
          </a:prstGeom>
        </p:spPr>
      </p:pic>
      <p:cxnSp>
        <p:nvCxnSpPr>
          <p:cNvPr id="84" name="Straight Connector 83"/>
          <p:cNvCxnSpPr/>
          <p:nvPr/>
        </p:nvCxnSpPr>
        <p:spPr>
          <a:xfrm flipH="1" flipV="1">
            <a:off x="7961971" y="3661499"/>
            <a:ext cx="2728180" cy="194131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77" idx="3"/>
          </p:cNvCxnSpPr>
          <p:nvPr/>
        </p:nvCxnSpPr>
        <p:spPr>
          <a:xfrm flipH="1" flipV="1">
            <a:off x="5155173" y="4272670"/>
            <a:ext cx="2326972" cy="7887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8088725" y="5585516"/>
            <a:ext cx="1745991" cy="369332"/>
          </a:xfrm>
          <a:prstGeom prst="rect">
            <a:avLst/>
          </a:prstGeom>
        </p:spPr>
        <p:txBody>
          <a:bodyPr wrap="none">
            <a:spAutoFit/>
          </a:bodyPr>
          <a:lstStyle/>
          <a:p>
            <a:r>
              <a:rPr lang="en-US" b="1" dirty="0">
                <a:solidFill>
                  <a:srgbClr val="121619"/>
                </a:solidFill>
                <a:latin typeface="IBM Plex Sans"/>
              </a:rPr>
              <a:t>100,00</a:t>
            </a:r>
            <a:r>
              <a:rPr lang="en-US" sz="1400" b="1" dirty="0">
                <a:solidFill>
                  <a:srgbClr val="121619"/>
                </a:solidFill>
                <a:latin typeface="IBM Plex Sans"/>
              </a:rPr>
              <a:t>1</a:t>
            </a:r>
            <a:r>
              <a:rPr lang="en-US" b="1" dirty="0">
                <a:solidFill>
                  <a:srgbClr val="121619"/>
                </a:solidFill>
                <a:latin typeface="IBM Plex Sans"/>
              </a:rPr>
              <a:t> qubits</a:t>
            </a:r>
          </a:p>
        </p:txBody>
      </p:sp>
      <p:pic>
        <p:nvPicPr>
          <p:cNvPr id="89" name="Picture 8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33046" y="3840124"/>
            <a:ext cx="694355" cy="742352"/>
          </a:xfrm>
          <a:prstGeom prst="rect">
            <a:avLst/>
          </a:prstGeom>
        </p:spPr>
      </p:pic>
      <p:sp>
        <p:nvSpPr>
          <p:cNvPr id="90" name="TextBox 89"/>
          <p:cNvSpPr txBox="1"/>
          <p:nvPr/>
        </p:nvSpPr>
        <p:spPr>
          <a:xfrm>
            <a:off x="10524636" y="3517524"/>
            <a:ext cx="1601721" cy="369332"/>
          </a:xfrm>
          <a:prstGeom prst="rect">
            <a:avLst/>
          </a:prstGeom>
          <a:noFill/>
        </p:spPr>
        <p:txBody>
          <a:bodyPr wrap="none" rtlCol="0">
            <a:spAutoFit/>
          </a:bodyPr>
          <a:lstStyle/>
          <a:p>
            <a:r>
              <a:rPr lang="en-US" dirty="0" smtClean="0"/>
              <a:t>0.1 </a:t>
            </a:r>
            <a:r>
              <a:rPr lang="en-US" sz="900" strike="sngStrike" dirty="0" err="1" smtClean="0"/>
              <a:t>ghoeh</a:t>
            </a:r>
            <a:r>
              <a:rPr lang="en-US" sz="900" strike="sngStrike" dirty="0" smtClean="0"/>
              <a:t>(</a:t>
            </a:r>
            <a:r>
              <a:rPr lang="en-US" sz="900" strike="sngStrike" dirty="0" err="1" smtClean="0"/>
              <a:t>karl</a:t>
            </a:r>
            <a:r>
              <a:rPr lang="en-US" sz="900" strike="sngStrike" dirty="0" smtClean="0"/>
              <a:t> </a:t>
            </a:r>
            <a:r>
              <a:rPr lang="en-US" sz="900" strike="sngStrike" dirty="0" err="1" smtClean="0"/>
              <a:t>michehcek</a:t>
            </a:r>
            <a:r>
              <a:rPr lang="en-US" sz="900" strike="sngStrike" dirty="0" smtClean="0"/>
              <a:t>)</a:t>
            </a:r>
            <a:endParaRPr lang="en-US" sz="900" strike="sngStrike" dirty="0"/>
          </a:p>
        </p:txBody>
      </p:sp>
      <p:cxnSp>
        <p:nvCxnSpPr>
          <p:cNvPr id="92" name="Straight Connector 91"/>
          <p:cNvCxnSpPr/>
          <p:nvPr/>
        </p:nvCxnSpPr>
        <p:spPr>
          <a:xfrm flipH="1" flipV="1">
            <a:off x="10841151" y="3140445"/>
            <a:ext cx="1306714" cy="2100628"/>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0799182" y="4582476"/>
            <a:ext cx="1627882" cy="646331"/>
          </a:xfrm>
          <a:prstGeom prst="rect">
            <a:avLst/>
          </a:prstGeom>
          <a:noFill/>
        </p:spPr>
        <p:txBody>
          <a:bodyPr wrap="none" rtlCol="0">
            <a:spAutoFit/>
          </a:bodyPr>
          <a:lstStyle/>
          <a:p>
            <a:r>
              <a:rPr lang="en-US" dirty="0" err="1" smtClean="0"/>
              <a:t>Vgg.CIVIL</a:t>
            </a:r>
            <a:r>
              <a:rPr lang="en-US" dirty="0" smtClean="0"/>
              <a:t> CODE</a:t>
            </a:r>
          </a:p>
          <a:p>
            <a:endParaRPr lang="en-US" dirty="0"/>
          </a:p>
        </p:txBody>
      </p:sp>
      <p:pic>
        <p:nvPicPr>
          <p:cNvPr id="94" name="Picture 9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549453" y="5184677"/>
            <a:ext cx="377948" cy="443422"/>
          </a:xfrm>
          <a:prstGeom prst="rect">
            <a:avLst/>
          </a:prstGeom>
        </p:spPr>
      </p:pic>
      <p:cxnSp>
        <p:nvCxnSpPr>
          <p:cNvPr id="96" name="Straight Connector 95"/>
          <p:cNvCxnSpPr/>
          <p:nvPr/>
        </p:nvCxnSpPr>
        <p:spPr>
          <a:xfrm>
            <a:off x="11077714" y="5055520"/>
            <a:ext cx="1112120" cy="65227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11077714" y="5707793"/>
            <a:ext cx="943301" cy="51458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err="1" smtClean="0"/>
              <a:t>deere</a:t>
            </a:r>
            <a:endParaRPr lang="en-US" strike="sngStrike" dirty="0"/>
          </a:p>
        </p:txBody>
      </p:sp>
      <p:sp>
        <p:nvSpPr>
          <p:cNvPr id="98" name="Oval 97"/>
          <p:cNvSpPr/>
          <p:nvPr/>
        </p:nvSpPr>
        <p:spPr>
          <a:xfrm>
            <a:off x="10841151" y="1921015"/>
            <a:ext cx="1348683" cy="13651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LAKE</a:t>
            </a:r>
          </a:p>
          <a:p>
            <a:pPr algn="ctr"/>
            <a:r>
              <a:rPr lang="en-US" dirty="0" smtClean="0"/>
              <a:t>TAHOE</a:t>
            </a:r>
          </a:p>
        </p:txBody>
      </p:sp>
      <p:sp>
        <p:nvSpPr>
          <p:cNvPr id="99" name="TextBox 98"/>
          <p:cNvSpPr txBox="1"/>
          <p:nvPr/>
        </p:nvSpPr>
        <p:spPr>
          <a:xfrm>
            <a:off x="10496051" y="1607179"/>
            <a:ext cx="1560042" cy="215444"/>
          </a:xfrm>
          <a:prstGeom prst="rect">
            <a:avLst/>
          </a:prstGeom>
          <a:noFill/>
        </p:spPr>
        <p:txBody>
          <a:bodyPr wrap="none" rtlCol="0">
            <a:spAutoFit/>
          </a:bodyPr>
          <a:lstStyle/>
          <a:p>
            <a:r>
              <a:rPr lang="en-US" sz="800" dirty="0" err="1" smtClean="0"/>
              <a:t>Ghhoreho</a:t>
            </a:r>
            <a:r>
              <a:rPr lang="en-US" sz="800" dirty="0" smtClean="0"/>
              <a:t>(</a:t>
            </a:r>
            <a:r>
              <a:rPr lang="en-US" sz="800" dirty="0" err="1" smtClean="0"/>
              <a:t>Prag</a:t>
            </a:r>
            <a:r>
              <a:rPr lang="en-US" sz="800" dirty="0" smtClean="0"/>
              <a:t>, </a:t>
            </a:r>
            <a:r>
              <a:rPr lang="en-US" sz="800" dirty="0" err="1" smtClean="0"/>
              <a:t>Techkosyvaidka</a:t>
            </a:r>
            <a:r>
              <a:rPr lang="en-US" sz="800" dirty="0" smtClean="0"/>
              <a:t>)</a:t>
            </a:r>
            <a:endParaRPr lang="en-US" sz="800" dirty="0"/>
          </a:p>
        </p:txBody>
      </p:sp>
      <p:sp>
        <p:nvSpPr>
          <p:cNvPr id="100" name="TextBox 99"/>
          <p:cNvSpPr txBox="1"/>
          <p:nvPr/>
        </p:nvSpPr>
        <p:spPr>
          <a:xfrm>
            <a:off x="10560221" y="1091776"/>
            <a:ext cx="1746055" cy="769441"/>
          </a:xfrm>
          <a:prstGeom prst="rect">
            <a:avLst/>
          </a:prstGeom>
          <a:noFill/>
        </p:spPr>
        <p:txBody>
          <a:bodyPr wrap="none" rtlCol="0">
            <a:spAutoFit/>
          </a:bodyPr>
          <a:lstStyle/>
          <a:p>
            <a:r>
              <a:rPr lang="en-US" dirty="0" smtClean="0"/>
              <a:t>MAINSTEET.GOD</a:t>
            </a:r>
          </a:p>
          <a:p>
            <a:r>
              <a:rPr lang="en-US" dirty="0" smtClean="0"/>
              <a:t>(</a:t>
            </a:r>
            <a:r>
              <a:rPr lang="en-US" sz="800" strike="sngStrike" dirty="0" err="1" smtClean="0"/>
              <a:t>nike</a:t>
            </a:r>
            <a:r>
              <a:rPr lang="en-US" sz="800" strike="sngStrike" dirty="0" smtClean="0"/>
              <a:t>+ bra)</a:t>
            </a:r>
          </a:p>
          <a:p>
            <a:r>
              <a:rPr lang="en-US" sz="800" strike="sngStrike" dirty="0" smtClean="0"/>
              <a:t>Nike Store in </a:t>
            </a:r>
            <a:r>
              <a:rPr lang="en-US" sz="800" strike="sngStrike" dirty="0" err="1" smtClean="0"/>
              <a:t>calse</a:t>
            </a:r>
            <a:r>
              <a:rPr lang="en-US" sz="800" strike="sngStrike" dirty="0" smtClean="0"/>
              <a:t> </a:t>
            </a:r>
            <a:r>
              <a:rPr lang="en-US" sz="800" strike="sngStrike" dirty="0" err="1" smtClean="0"/>
              <a:t>Prag</a:t>
            </a:r>
            <a:endParaRPr lang="en-US" sz="800" strike="sngStrike" dirty="0"/>
          </a:p>
        </p:txBody>
      </p:sp>
      <p:sp>
        <p:nvSpPr>
          <p:cNvPr id="101" name="Rectangle 100"/>
          <p:cNvSpPr/>
          <p:nvPr/>
        </p:nvSpPr>
        <p:spPr>
          <a:xfrm>
            <a:off x="10772078" y="6320542"/>
            <a:ext cx="6096000" cy="461665"/>
          </a:xfrm>
          <a:prstGeom prst="rect">
            <a:avLst/>
          </a:prstGeom>
        </p:spPr>
        <p:txBody>
          <a:bodyPr>
            <a:spAutoFit/>
          </a:bodyPr>
          <a:lstStyle/>
          <a:p>
            <a:r>
              <a:rPr lang="en-US" sz="800" strike="sngStrike" dirty="0">
                <a:hlinkClick r:id="rId7"/>
              </a:rPr>
              <a:t>https://en.wikipedia.org/wiki</a:t>
            </a:r>
            <a:r>
              <a:rPr lang="en-US" sz="800" strike="sngStrike" dirty="0" smtClean="0">
                <a:hlinkClick r:id="rId7"/>
              </a:rPr>
              <a:t>/</a:t>
            </a:r>
            <a:endParaRPr lang="en-US" sz="800" strike="sngStrike" dirty="0" smtClean="0"/>
          </a:p>
          <a:p>
            <a:r>
              <a:rPr lang="en-US" sz="800" strike="sngStrike" dirty="0" err="1" smtClean="0"/>
              <a:t>History_of_computer_hardwar</a:t>
            </a:r>
            <a:endParaRPr lang="en-US" sz="800" strike="sngStrike" dirty="0" smtClean="0"/>
          </a:p>
          <a:p>
            <a:r>
              <a:rPr lang="en-US" sz="800" strike="sngStrike" dirty="0" err="1" smtClean="0"/>
              <a:t>e_in_Eastern_Bloc_countries</a:t>
            </a:r>
            <a:endParaRPr lang="en-US" sz="800" strike="sngStrike" dirty="0"/>
          </a:p>
        </p:txBody>
      </p:sp>
      <p:sp>
        <p:nvSpPr>
          <p:cNvPr id="102" name="TextBox 101"/>
          <p:cNvSpPr txBox="1"/>
          <p:nvPr/>
        </p:nvSpPr>
        <p:spPr>
          <a:xfrm>
            <a:off x="10592137" y="6096176"/>
            <a:ext cx="672492" cy="369332"/>
          </a:xfrm>
          <a:prstGeom prst="rect">
            <a:avLst/>
          </a:prstGeom>
          <a:noFill/>
        </p:spPr>
        <p:txBody>
          <a:bodyPr wrap="none" rtlCol="0">
            <a:spAutoFit/>
          </a:bodyPr>
          <a:lstStyle/>
          <a:p>
            <a:r>
              <a:rPr lang="en-US" strike="sngStrike" dirty="0" smtClean="0"/>
              <a:t>Story</a:t>
            </a:r>
            <a:endParaRPr lang="en-US" strike="sngStrike" dirty="0"/>
          </a:p>
        </p:txBody>
      </p:sp>
    </p:spTree>
    <p:extLst>
      <p:ext uri="{BB962C8B-B14F-4D97-AF65-F5344CB8AC3E}">
        <p14:creationId xmlns:p14="http://schemas.microsoft.com/office/powerpoint/2010/main" val="129973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6" name="Rectangle 5"/>
          <p:cNvSpPr/>
          <p:nvPr/>
        </p:nvSpPr>
        <p:spPr>
          <a:xfrm>
            <a:off x="2741989" y="2458770"/>
            <a:ext cx="1923803" cy="15675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611360" y="2743778"/>
            <a:ext cx="2327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716259" y="2943679"/>
            <a:ext cx="2327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884493" y="2316267"/>
            <a:ext cx="0" cy="6274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72519" y="2316267"/>
            <a:ext cx="0" cy="6274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490134" y="3242541"/>
            <a:ext cx="1063027" cy="602152"/>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761956" y="3286126"/>
            <a:ext cx="766557" cy="553998"/>
          </a:xfrm>
          <a:prstGeom prst="rect">
            <a:avLst/>
          </a:prstGeom>
          <a:noFill/>
        </p:spPr>
        <p:txBody>
          <a:bodyPr wrap="none" rtlCol="0">
            <a:spAutoFit/>
          </a:bodyPr>
          <a:lstStyle/>
          <a:p>
            <a:r>
              <a:rPr lang="en-US" sz="1000" dirty="0" smtClean="0"/>
              <a:t>CPU </a:t>
            </a:r>
          </a:p>
          <a:p>
            <a:r>
              <a:rPr lang="en-US" sz="1000" dirty="0" smtClean="0"/>
              <a:t>Processing </a:t>
            </a:r>
          </a:p>
          <a:p>
            <a:r>
              <a:rPr lang="en-US" sz="1000" dirty="0" smtClean="0"/>
              <a:t>Unit</a:t>
            </a:r>
            <a:endParaRPr lang="en-US" sz="1000" dirty="0"/>
          </a:p>
        </p:txBody>
      </p:sp>
      <p:sp>
        <p:nvSpPr>
          <p:cNvPr id="13" name="Rectangle 12"/>
          <p:cNvSpPr/>
          <p:nvPr/>
        </p:nvSpPr>
        <p:spPr>
          <a:xfrm>
            <a:off x="4374471" y="3001453"/>
            <a:ext cx="127151" cy="13899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374471" y="3905901"/>
            <a:ext cx="113299" cy="994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59806" y="3886856"/>
            <a:ext cx="835979" cy="852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endCxn id="16" idx="2"/>
          </p:cNvCxnSpPr>
          <p:nvPr/>
        </p:nvCxnSpPr>
        <p:spPr>
          <a:xfrm flipH="1" flipV="1">
            <a:off x="4431121" y="4005366"/>
            <a:ext cx="200842" cy="184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7" idx="2"/>
          </p:cNvCxnSpPr>
          <p:nvPr/>
        </p:nvCxnSpPr>
        <p:spPr>
          <a:xfrm flipV="1">
            <a:off x="3876942" y="3972088"/>
            <a:ext cx="854" cy="20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029427" y="2800261"/>
            <a:ext cx="1774845" cy="246221"/>
          </a:xfrm>
          <a:prstGeom prst="rect">
            <a:avLst/>
          </a:prstGeom>
        </p:spPr>
        <p:txBody>
          <a:bodyPr wrap="none">
            <a:spAutoFit/>
          </a:bodyPr>
          <a:lstStyle/>
          <a:p>
            <a:r>
              <a:rPr lang="en-US" sz="1000" dirty="0" err="1" smtClean="0">
                <a:solidFill>
                  <a:srgbClr val="161616"/>
                </a:solidFill>
                <a:latin typeface="SFMono-Regular"/>
              </a:rPr>
              <a:t>calc.MultiplyQuntum</a:t>
            </a:r>
            <a:r>
              <a:rPr lang="en-US" sz="1000" dirty="0" smtClean="0">
                <a:solidFill>
                  <a:srgbClr val="161616"/>
                </a:solidFill>
                <a:latin typeface="SFMono-Regular"/>
              </a:rPr>
              <a:t>(6,7</a:t>
            </a:r>
            <a:r>
              <a:rPr lang="en-US" sz="1000" dirty="0">
                <a:solidFill>
                  <a:srgbClr val="161616"/>
                </a:solidFill>
                <a:latin typeface="SFMono-Regular"/>
              </a:rPr>
              <a:t>) 42</a:t>
            </a:r>
            <a:endParaRPr lang="en-US" sz="1000" dirty="0"/>
          </a:p>
        </p:txBody>
      </p:sp>
      <p:cxnSp>
        <p:nvCxnSpPr>
          <p:cNvPr id="33" name="Straight Connector 32"/>
          <p:cNvCxnSpPr/>
          <p:nvPr/>
        </p:nvCxnSpPr>
        <p:spPr>
          <a:xfrm flipH="1">
            <a:off x="1782270" y="1320153"/>
            <a:ext cx="36734" cy="54620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V="1">
            <a:off x="2059829" y="4650420"/>
            <a:ext cx="8327238" cy="100361"/>
          </a:xfrm>
          <a:prstGeom prst="line">
            <a:avLst/>
          </a:prstGeom>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4644" y="4929233"/>
            <a:ext cx="2857500" cy="1600200"/>
          </a:xfrm>
          <a:prstGeom prst="rect">
            <a:avLst/>
          </a:prstGeom>
        </p:spPr>
      </p:pic>
      <p:cxnSp>
        <p:nvCxnSpPr>
          <p:cNvPr id="79" name="Straight Connector 78"/>
          <p:cNvCxnSpPr/>
          <p:nvPr/>
        </p:nvCxnSpPr>
        <p:spPr>
          <a:xfrm flipH="1" flipV="1">
            <a:off x="7482145" y="4747718"/>
            <a:ext cx="79113" cy="2034489"/>
          </a:xfrm>
          <a:prstGeom prst="line">
            <a:avLst/>
          </a:prstGeom>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444" y="5060444"/>
            <a:ext cx="2079120" cy="1135309"/>
          </a:xfrm>
          <a:prstGeom prst="rect">
            <a:avLst/>
          </a:prstGeom>
        </p:spPr>
      </p:pic>
      <p:cxnSp>
        <p:nvCxnSpPr>
          <p:cNvPr id="84" name="Straight Connector 83"/>
          <p:cNvCxnSpPr/>
          <p:nvPr/>
        </p:nvCxnSpPr>
        <p:spPr>
          <a:xfrm flipH="1" flipV="1">
            <a:off x="7668103" y="4949367"/>
            <a:ext cx="2924034" cy="133147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4021647" y="5085372"/>
            <a:ext cx="1745991" cy="369332"/>
          </a:xfrm>
          <a:prstGeom prst="rect">
            <a:avLst/>
          </a:prstGeom>
        </p:spPr>
        <p:txBody>
          <a:bodyPr wrap="none">
            <a:spAutoFit/>
          </a:bodyPr>
          <a:lstStyle/>
          <a:p>
            <a:r>
              <a:rPr lang="en-US" b="1" dirty="0">
                <a:solidFill>
                  <a:srgbClr val="121619"/>
                </a:solidFill>
                <a:latin typeface="IBM Plex Sans"/>
              </a:rPr>
              <a:t>100,00</a:t>
            </a:r>
            <a:r>
              <a:rPr lang="en-US" sz="1400" b="1" dirty="0">
                <a:solidFill>
                  <a:srgbClr val="121619"/>
                </a:solidFill>
                <a:latin typeface="IBM Plex Sans"/>
              </a:rPr>
              <a:t>1</a:t>
            </a:r>
            <a:r>
              <a:rPr lang="en-US" b="1" dirty="0">
                <a:solidFill>
                  <a:srgbClr val="121619"/>
                </a:solidFill>
                <a:latin typeface="IBM Plex Sans"/>
              </a:rPr>
              <a:t> qubits</a:t>
            </a:r>
          </a:p>
        </p:txBody>
      </p:sp>
      <p:cxnSp>
        <p:nvCxnSpPr>
          <p:cNvPr id="72" name="Straight Connector 71"/>
          <p:cNvCxnSpPr/>
          <p:nvPr/>
        </p:nvCxnSpPr>
        <p:spPr>
          <a:xfrm>
            <a:off x="10737012" y="1101445"/>
            <a:ext cx="98452" cy="5570821"/>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852750" y="2438739"/>
            <a:ext cx="1282723" cy="369332"/>
          </a:xfrm>
          <a:prstGeom prst="rect">
            <a:avLst/>
          </a:prstGeom>
          <a:noFill/>
        </p:spPr>
        <p:txBody>
          <a:bodyPr wrap="none" rtlCol="0">
            <a:spAutoFit/>
          </a:bodyPr>
          <a:lstStyle/>
          <a:p>
            <a:r>
              <a:rPr lang="en-US" dirty="0" smtClean="0"/>
              <a:t>MUL 6  EUX</a:t>
            </a:r>
            <a:endParaRPr lang="en-US" dirty="0"/>
          </a:p>
        </p:txBody>
      </p:sp>
      <p:sp>
        <p:nvSpPr>
          <p:cNvPr id="24" name="Rectangle 23"/>
          <p:cNvSpPr/>
          <p:nvPr/>
        </p:nvSpPr>
        <p:spPr>
          <a:xfrm>
            <a:off x="5500531" y="3506677"/>
            <a:ext cx="641829" cy="5209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268813" y="3501756"/>
            <a:ext cx="641829" cy="5209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042658" y="3484405"/>
            <a:ext cx="641829" cy="520961"/>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5044485" y="3124881"/>
            <a:ext cx="1860894" cy="369332"/>
          </a:xfrm>
          <a:prstGeom prst="rect">
            <a:avLst/>
          </a:prstGeom>
          <a:noFill/>
        </p:spPr>
        <p:txBody>
          <a:bodyPr wrap="none" rtlCol="0">
            <a:spAutoFit/>
          </a:bodyPr>
          <a:lstStyle/>
          <a:p>
            <a:r>
              <a:rPr lang="en-US" dirty="0" smtClean="0"/>
              <a:t>Processing Queue</a:t>
            </a:r>
            <a:endParaRPr lang="en-US" dirty="0"/>
          </a:p>
        </p:txBody>
      </p:sp>
      <p:sp>
        <p:nvSpPr>
          <p:cNvPr id="26" name="TextBox 25"/>
          <p:cNvSpPr txBox="1"/>
          <p:nvPr/>
        </p:nvSpPr>
        <p:spPr>
          <a:xfrm>
            <a:off x="4524334" y="2018230"/>
            <a:ext cx="1021433" cy="369332"/>
          </a:xfrm>
          <a:prstGeom prst="rect">
            <a:avLst/>
          </a:prstGeom>
          <a:noFill/>
        </p:spPr>
        <p:txBody>
          <a:bodyPr wrap="none" rtlCol="0">
            <a:spAutoFit/>
          </a:bodyPr>
          <a:lstStyle/>
          <a:p>
            <a:r>
              <a:rPr lang="en-US" dirty="0" smtClean="0"/>
              <a:t>L1 Cache</a:t>
            </a:r>
            <a:endParaRPr lang="en-US" dirty="0"/>
          </a:p>
        </p:txBody>
      </p:sp>
      <p:cxnSp>
        <p:nvCxnSpPr>
          <p:cNvPr id="36" name="Straight Arrow Connector 35"/>
          <p:cNvCxnSpPr>
            <a:endCxn id="13" idx="2"/>
          </p:cNvCxnSpPr>
          <p:nvPr/>
        </p:nvCxnSpPr>
        <p:spPr>
          <a:xfrm flipH="1">
            <a:off x="4438047" y="2316267"/>
            <a:ext cx="803026" cy="82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5438568" y="2584342"/>
            <a:ext cx="362067" cy="1331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5435789" y="2324725"/>
            <a:ext cx="375317" cy="331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83" name="Oval 82"/>
          <p:cNvSpPr/>
          <p:nvPr/>
        </p:nvSpPr>
        <p:spPr>
          <a:xfrm>
            <a:off x="5306805" y="2780556"/>
            <a:ext cx="375317" cy="331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42" name="Straight Arrow Connector 41"/>
          <p:cNvCxnSpPr/>
          <p:nvPr/>
        </p:nvCxnSpPr>
        <p:spPr>
          <a:xfrm flipH="1">
            <a:off x="4524334" y="2490598"/>
            <a:ext cx="1187312" cy="563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Oval 85"/>
          <p:cNvSpPr/>
          <p:nvPr/>
        </p:nvSpPr>
        <p:spPr>
          <a:xfrm>
            <a:off x="4760955" y="2299880"/>
            <a:ext cx="375317" cy="33174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3" name="TextBox 42"/>
          <p:cNvSpPr txBox="1"/>
          <p:nvPr/>
        </p:nvSpPr>
        <p:spPr>
          <a:xfrm>
            <a:off x="2611360" y="1537748"/>
            <a:ext cx="4351319" cy="646331"/>
          </a:xfrm>
          <a:prstGeom prst="rect">
            <a:avLst/>
          </a:prstGeom>
          <a:noFill/>
        </p:spPr>
        <p:txBody>
          <a:bodyPr wrap="none" rtlCol="0">
            <a:spAutoFit/>
          </a:bodyPr>
          <a:lstStyle/>
          <a:p>
            <a:r>
              <a:rPr lang="en-US" dirty="0" smtClean="0"/>
              <a:t>0.001 </a:t>
            </a:r>
            <a:r>
              <a:rPr lang="en-US" dirty="0" err="1" smtClean="0"/>
              <a:t>CVPA.nonPoliceCfg.nonPoliceCtxLogial</a:t>
            </a:r>
            <a:endParaRPr lang="en-US" dirty="0" smtClean="0"/>
          </a:p>
          <a:p>
            <a:r>
              <a:rPr lang="en-US" dirty="0" smtClean="0"/>
              <a:t>0.1 CPVA </a:t>
            </a:r>
            <a:r>
              <a:rPr lang="en-US" strike="sngStrike" dirty="0" smtClean="0"/>
              <a:t>intel</a:t>
            </a:r>
            <a:endParaRPr lang="en-US" strike="sngStrike" dirty="0"/>
          </a:p>
        </p:txBody>
      </p:sp>
      <p:cxnSp>
        <p:nvCxnSpPr>
          <p:cNvPr id="46" name="Straight Connector 45"/>
          <p:cNvCxnSpPr/>
          <p:nvPr/>
        </p:nvCxnSpPr>
        <p:spPr>
          <a:xfrm>
            <a:off x="1977444" y="4949367"/>
            <a:ext cx="2397027" cy="1580066"/>
          </a:xfrm>
          <a:prstGeom prst="line">
            <a:avLst/>
          </a:prstGeom>
        </p:spPr>
        <p:style>
          <a:lnRef idx="1">
            <a:schemeClr val="accent1"/>
          </a:lnRef>
          <a:fillRef idx="0">
            <a:schemeClr val="accent1"/>
          </a:fillRef>
          <a:effectRef idx="0">
            <a:schemeClr val="accent1"/>
          </a:effectRef>
          <a:fontRef idx="minor">
            <a:schemeClr val="tx1"/>
          </a:fontRef>
        </p:style>
      </p:cxnSp>
      <p:sp>
        <p:nvSpPr>
          <p:cNvPr id="48" name="Cube 47"/>
          <p:cNvSpPr/>
          <p:nvPr/>
        </p:nvSpPr>
        <p:spPr>
          <a:xfrm>
            <a:off x="5789862" y="4993985"/>
            <a:ext cx="1453455" cy="607954"/>
          </a:xfrm>
          <a:prstGeom prst="cube">
            <a:avLst>
              <a:gd name="adj" fmla="val 7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ube 90"/>
          <p:cNvSpPr/>
          <p:nvPr/>
        </p:nvSpPr>
        <p:spPr>
          <a:xfrm>
            <a:off x="5953120" y="5775529"/>
            <a:ext cx="1453455" cy="607954"/>
          </a:xfrm>
          <a:prstGeom prst="cube">
            <a:avLst>
              <a:gd name="adj" fmla="val 7269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Cube 94"/>
          <p:cNvSpPr/>
          <p:nvPr/>
        </p:nvSpPr>
        <p:spPr>
          <a:xfrm>
            <a:off x="4528513" y="5792889"/>
            <a:ext cx="1453455" cy="607954"/>
          </a:xfrm>
          <a:prstGeom prst="cube">
            <a:avLst>
              <a:gd name="adj" fmla="val 72690"/>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79932" y="2166574"/>
            <a:ext cx="777105" cy="777105"/>
          </a:xfrm>
          <a:prstGeom prst="rect">
            <a:avLst/>
          </a:prstGeom>
        </p:spPr>
      </p:pic>
      <p:cxnSp>
        <p:nvCxnSpPr>
          <p:cNvPr id="54" name="Straight Connector 53"/>
          <p:cNvCxnSpPr/>
          <p:nvPr/>
        </p:nvCxnSpPr>
        <p:spPr>
          <a:xfrm flipV="1">
            <a:off x="9260444" y="1214214"/>
            <a:ext cx="1166092" cy="1744156"/>
          </a:xfrm>
          <a:prstGeom prst="line">
            <a:avLst/>
          </a:prstGeom>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2627497" y="1214451"/>
            <a:ext cx="1249445" cy="369332"/>
          </a:xfrm>
          <a:prstGeom prst="rect">
            <a:avLst/>
          </a:prstGeom>
          <a:noFill/>
        </p:spPr>
        <p:txBody>
          <a:bodyPr wrap="none" rtlCol="0">
            <a:spAutoFit/>
          </a:bodyPr>
          <a:lstStyle/>
          <a:p>
            <a:r>
              <a:rPr lang="en-US" b="1" dirty="0" smtClean="0"/>
              <a:t>SOFTWARE</a:t>
            </a:r>
            <a:endParaRPr lang="en-US" b="1" dirty="0"/>
          </a:p>
        </p:txBody>
      </p:sp>
      <p:sp>
        <p:nvSpPr>
          <p:cNvPr id="103" name="TextBox 102"/>
          <p:cNvSpPr txBox="1"/>
          <p:nvPr/>
        </p:nvSpPr>
        <p:spPr>
          <a:xfrm>
            <a:off x="4811066" y="4635729"/>
            <a:ext cx="1249445" cy="369332"/>
          </a:xfrm>
          <a:prstGeom prst="rect">
            <a:avLst/>
          </a:prstGeom>
          <a:noFill/>
        </p:spPr>
        <p:txBody>
          <a:bodyPr wrap="none" rtlCol="0">
            <a:spAutoFit/>
          </a:bodyPr>
          <a:lstStyle/>
          <a:p>
            <a:r>
              <a:rPr lang="en-US" b="1" dirty="0" smtClean="0"/>
              <a:t>SOFTWARE</a:t>
            </a:r>
            <a:endParaRPr lang="en-US" b="1" dirty="0"/>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30120" y="1399117"/>
            <a:ext cx="1109536" cy="660438"/>
          </a:xfrm>
          <a:prstGeom prst="rect">
            <a:avLst/>
          </a:prstGeom>
        </p:spPr>
      </p:pic>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8097" y="4028407"/>
            <a:ext cx="665423" cy="1052578"/>
          </a:xfrm>
          <a:prstGeom prst="rect">
            <a:avLst/>
          </a:prstGeom>
        </p:spPr>
      </p:pic>
      <p:pic>
        <p:nvPicPr>
          <p:cNvPr id="67" name="Picture 6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4099" y="3180613"/>
            <a:ext cx="375497" cy="564272"/>
          </a:xfrm>
          <a:prstGeom prst="rect">
            <a:avLst/>
          </a:prstGeom>
        </p:spPr>
      </p:pic>
      <p:cxnSp>
        <p:nvCxnSpPr>
          <p:cNvPr id="81" name="Straight Connector 80"/>
          <p:cNvCxnSpPr/>
          <p:nvPr/>
        </p:nvCxnSpPr>
        <p:spPr>
          <a:xfrm>
            <a:off x="579074" y="3140445"/>
            <a:ext cx="915606" cy="699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432561" y="4097795"/>
            <a:ext cx="1145857" cy="1356909"/>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364386" y="3728542"/>
            <a:ext cx="970137" cy="230832"/>
          </a:xfrm>
          <a:prstGeom prst="rect">
            <a:avLst/>
          </a:prstGeom>
          <a:noFill/>
        </p:spPr>
        <p:txBody>
          <a:bodyPr wrap="none" rtlCol="0">
            <a:spAutoFit/>
          </a:bodyPr>
          <a:lstStyle/>
          <a:p>
            <a:r>
              <a:rPr lang="en-US" sz="900" strike="sngStrike" dirty="0" err="1" smtClean="0"/>
              <a:t>iDataplex</a:t>
            </a:r>
            <a:r>
              <a:rPr lang="en-US" sz="900" strike="sngStrike" dirty="0" smtClean="0"/>
              <a:t>, yahoo</a:t>
            </a:r>
            <a:endParaRPr lang="en-US" sz="900" strike="sngStrike" dirty="0"/>
          </a:p>
        </p:txBody>
      </p:sp>
      <p:sp>
        <p:nvSpPr>
          <p:cNvPr id="106" name="TextBox 105"/>
          <p:cNvSpPr txBox="1"/>
          <p:nvPr/>
        </p:nvSpPr>
        <p:spPr>
          <a:xfrm>
            <a:off x="132409" y="2230843"/>
            <a:ext cx="1369286" cy="615553"/>
          </a:xfrm>
          <a:prstGeom prst="rect">
            <a:avLst/>
          </a:prstGeom>
          <a:noFill/>
        </p:spPr>
        <p:txBody>
          <a:bodyPr wrap="none" rtlCol="0">
            <a:spAutoFit/>
          </a:bodyPr>
          <a:lstStyle/>
          <a:p>
            <a:r>
              <a:rPr lang="en-US" b="1" dirty="0" smtClean="0"/>
              <a:t>MARKEITNG</a:t>
            </a:r>
          </a:p>
          <a:p>
            <a:r>
              <a:rPr lang="en-US" sz="800" strike="sngStrike" dirty="0" err="1" smtClean="0"/>
              <a:t>Comptoin</a:t>
            </a:r>
            <a:r>
              <a:rPr lang="en-US" sz="800" strike="sngStrike" dirty="0" smtClean="0"/>
              <a:t> </a:t>
            </a:r>
          </a:p>
          <a:p>
            <a:r>
              <a:rPr lang="en-US" sz="800" strike="sngStrike" dirty="0" err="1" smtClean="0"/>
              <a:t>Doucmetn</a:t>
            </a:r>
            <a:r>
              <a:rPr lang="en-US" sz="800" strike="sngStrike" dirty="0" smtClean="0"/>
              <a:t> </a:t>
            </a:r>
            <a:r>
              <a:rPr lang="en-US" sz="800" strike="sngStrike" dirty="0" err="1" smtClean="0"/>
              <a:t>steve</a:t>
            </a:r>
            <a:r>
              <a:rPr lang="en-US" sz="800" strike="sngStrike" dirty="0" smtClean="0"/>
              <a:t> </a:t>
            </a:r>
            <a:r>
              <a:rPr lang="en-US" sz="800" strike="sngStrike" dirty="0" err="1" smtClean="0"/>
              <a:t>basenet</a:t>
            </a:r>
            <a:endParaRPr lang="en-US" sz="800" strike="sngStrike" dirty="0"/>
          </a:p>
        </p:txBody>
      </p:sp>
      <p:pic>
        <p:nvPicPr>
          <p:cNvPr id="107" name="Picture 10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4798" y="1333337"/>
            <a:ext cx="1242604" cy="910690"/>
          </a:xfrm>
          <a:prstGeom prst="rect">
            <a:avLst/>
          </a:prstGeom>
        </p:spPr>
      </p:pic>
      <p:sp>
        <p:nvSpPr>
          <p:cNvPr id="108" name="TextBox 107"/>
          <p:cNvSpPr txBox="1"/>
          <p:nvPr/>
        </p:nvSpPr>
        <p:spPr>
          <a:xfrm>
            <a:off x="313595" y="982818"/>
            <a:ext cx="1743106" cy="369332"/>
          </a:xfrm>
          <a:prstGeom prst="rect">
            <a:avLst/>
          </a:prstGeom>
          <a:noFill/>
        </p:spPr>
        <p:txBody>
          <a:bodyPr wrap="none" rtlCol="0">
            <a:spAutoFit/>
          </a:bodyPr>
          <a:lstStyle/>
          <a:p>
            <a:r>
              <a:rPr lang="en-US" dirty="0" smtClean="0"/>
              <a:t>1945 Mainframe</a:t>
            </a:r>
            <a:endParaRPr lang="en-US" dirty="0"/>
          </a:p>
        </p:txBody>
      </p:sp>
      <p:cxnSp>
        <p:nvCxnSpPr>
          <p:cNvPr id="110" name="Straight Connector 109"/>
          <p:cNvCxnSpPr/>
          <p:nvPr/>
        </p:nvCxnSpPr>
        <p:spPr>
          <a:xfrm>
            <a:off x="223976" y="5270038"/>
            <a:ext cx="1151864" cy="68618"/>
          </a:xfrm>
          <a:prstGeom prst="line">
            <a:avLst/>
          </a:prstGeom>
        </p:spPr>
        <p:style>
          <a:lnRef idx="1">
            <a:schemeClr val="accent1"/>
          </a:lnRef>
          <a:fillRef idx="0">
            <a:schemeClr val="accent1"/>
          </a:fillRef>
          <a:effectRef idx="0">
            <a:schemeClr val="accent1"/>
          </a:effectRef>
          <a:fontRef idx="minor">
            <a:schemeClr val="tx1"/>
          </a:fontRef>
        </p:style>
      </p:cxnSp>
      <p:sp>
        <p:nvSpPr>
          <p:cNvPr id="113" name="Down Arrow 112"/>
          <p:cNvSpPr/>
          <p:nvPr/>
        </p:nvSpPr>
        <p:spPr>
          <a:xfrm rot="13352686">
            <a:off x="7087559" y="2273460"/>
            <a:ext cx="1980599" cy="2941689"/>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a:off x="8909824" y="982818"/>
            <a:ext cx="1572320" cy="2745724"/>
          </a:xfrm>
          <a:prstGeom prst="line">
            <a:avLst/>
          </a:prstGeom>
        </p:spPr>
        <p:style>
          <a:lnRef idx="1">
            <a:schemeClr val="accent1"/>
          </a:lnRef>
          <a:fillRef idx="0">
            <a:schemeClr val="accent1"/>
          </a:fillRef>
          <a:effectRef idx="0">
            <a:schemeClr val="accent1"/>
          </a:effectRef>
          <a:fontRef idx="minor">
            <a:schemeClr val="tx1"/>
          </a:fontRef>
        </p:style>
      </p:cxnSp>
      <p:sp>
        <p:nvSpPr>
          <p:cNvPr id="116" name="Down Arrow 115"/>
          <p:cNvSpPr/>
          <p:nvPr/>
        </p:nvSpPr>
        <p:spPr>
          <a:xfrm rot="16002446">
            <a:off x="9263703" y="1624967"/>
            <a:ext cx="1980599" cy="113578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7" name="Picture 116"/>
          <p:cNvPicPr>
            <a:picLocks noChangeAspect="1"/>
          </p:cNvPicPr>
          <p:nvPr/>
        </p:nvPicPr>
        <p:blipFill>
          <a:blip r:embed="rId9"/>
          <a:stretch>
            <a:fillRect/>
          </a:stretch>
        </p:blipFill>
        <p:spPr>
          <a:xfrm>
            <a:off x="10717518" y="2747733"/>
            <a:ext cx="1236589" cy="472265"/>
          </a:xfrm>
          <a:prstGeom prst="rect">
            <a:avLst/>
          </a:prstGeom>
        </p:spPr>
      </p:pic>
      <p:cxnSp>
        <p:nvCxnSpPr>
          <p:cNvPr id="118" name="Straight Connector 117"/>
          <p:cNvCxnSpPr/>
          <p:nvPr/>
        </p:nvCxnSpPr>
        <p:spPr>
          <a:xfrm>
            <a:off x="10426390" y="2418133"/>
            <a:ext cx="1639230" cy="822385"/>
          </a:xfrm>
          <a:prstGeom prst="line">
            <a:avLst/>
          </a:prstGeom>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9568022" y="875413"/>
            <a:ext cx="1369286" cy="369332"/>
          </a:xfrm>
          <a:prstGeom prst="rect">
            <a:avLst/>
          </a:prstGeom>
          <a:noFill/>
        </p:spPr>
        <p:txBody>
          <a:bodyPr wrap="none" rtlCol="0">
            <a:spAutoFit/>
          </a:bodyPr>
          <a:lstStyle/>
          <a:p>
            <a:r>
              <a:rPr lang="en-US" b="1" dirty="0" smtClean="0"/>
              <a:t>MARKETING</a:t>
            </a:r>
            <a:endParaRPr lang="en-US" b="1" dirty="0"/>
          </a:p>
        </p:txBody>
      </p:sp>
      <p:sp>
        <p:nvSpPr>
          <p:cNvPr id="120" name="Rectangle 119"/>
          <p:cNvSpPr/>
          <p:nvPr/>
        </p:nvSpPr>
        <p:spPr>
          <a:xfrm>
            <a:off x="9666828" y="3675506"/>
            <a:ext cx="747064" cy="369332"/>
          </a:xfrm>
          <a:prstGeom prst="rect">
            <a:avLst/>
          </a:prstGeom>
        </p:spPr>
        <p:txBody>
          <a:bodyPr wrap="none">
            <a:spAutoFit/>
          </a:bodyPr>
          <a:lstStyle/>
          <a:p>
            <a:r>
              <a:rPr lang="en-US" b="1" dirty="0" smtClean="0"/>
              <a:t>SALES</a:t>
            </a:r>
            <a:endParaRPr lang="en-US" dirty="0"/>
          </a:p>
        </p:txBody>
      </p:sp>
      <p:cxnSp>
        <p:nvCxnSpPr>
          <p:cNvPr id="121" name="Straight Connector 120"/>
          <p:cNvCxnSpPr/>
          <p:nvPr/>
        </p:nvCxnSpPr>
        <p:spPr>
          <a:xfrm>
            <a:off x="9616786" y="1312261"/>
            <a:ext cx="2257162" cy="15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9711131" y="4200259"/>
            <a:ext cx="2257162" cy="15325"/>
          </a:xfrm>
          <a:prstGeom prst="line">
            <a:avLst/>
          </a:prstGeom>
        </p:spPr>
        <p:style>
          <a:lnRef idx="1">
            <a:schemeClr val="accent1"/>
          </a:lnRef>
          <a:fillRef idx="0">
            <a:schemeClr val="accent1"/>
          </a:fillRef>
          <a:effectRef idx="0">
            <a:schemeClr val="accent1"/>
          </a:effectRef>
          <a:fontRef idx="minor">
            <a:schemeClr val="tx1"/>
          </a:fontRef>
        </p:style>
      </p:cxnSp>
      <p:pic>
        <p:nvPicPr>
          <p:cNvPr id="123" name="Picture 1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33127" y="2985079"/>
            <a:ext cx="1198634" cy="737621"/>
          </a:xfrm>
          <a:prstGeom prst="rect">
            <a:avLst/>
          </a:prstGeom>
        </p:spPr>
      </p:pic>
      <p:pic>
        <p:nvPicPr>
          <p:cNvPr id="124" name="Picture 1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3127" y="2231622"/>
            <a:ext cx="1154082" cy="767989"/>
          </a:xfrm>
          <a:prstGeom prst="rect">
            <a:avLst/>
          </a:prstGeom>
        </p:spPr>
      </p:pic>
      <p:pic>
        <p:nvPicPr>
          <p:cNvPr id="125" name="Picture 1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0789" y="1409533"/>
            <a:ext cx="1167400" cy="783948"/>
          </a:xfrm>
          <a:prstGeom prst="rect">
            <a:avLst/>
          </a:prstGeom>
        </p:spPr>
      </p:pic>
      <p:cxnSp>
        <p:nvCxnSpPr>
          <p:cNvPr id="127" name="Straight Arrow Connector 126"/>
          <p:cNvCxnSpPr/>
          <p:nvPr/>
        </p:nvCxnSpPr>
        <p:spPr>
          <a:xfrm>
            <a:off x="9801997" y="1906859"/>
            <a:ext cx="1075836" cy="74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8" name="Picture 127"/>
          <p:cNvPicPr>
            <a:picLocks noChangeAspect="1"/>
          </p:cNvPicPr>
          <p:nvPr/>
        </p:nvPicPr>
        <p:blipFill>
          <a:blip r:embed="rId13"/>
          <a:stretch>
            <a:fillRect/>
          </a:stretch>
        </p:blipFill>
        <p:spPr>
          <a:xfrm>
            <a:off x="10798041" y="2203519"/>
            <a:ext cx="1008401" cy="487288"/>
          </a:xfrm>
          <a:prstGeom prst="rect">
            <a:avLst/>
          </a:prstGeom>
        </p:spPr>
      </p:pic>
    </p:spTree>
    <p:extLst>
      <p:ext uri="{BB962C8B-B14F-4D97-AF65-F5344CB8AC3E}">
        <p14:creationId xmlns:p14="http://schemas.microsoft.com/office/powerpoint/2010/main" val="37667418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60862" y="1078494"/>
            <a:ext cx="10515600" cy="4351338"/>
          </a:xfrm>
        </p:spPr>
        <p:txBody>
          <a:bodyPr/>
          <a:lstStyle/>
          <a:p>
            <a:r>
              <a:rPr lang="en-US" strike="sngStrike" dirty="0">
                <a:hlinkClick r:id="rId2"/>
              </a:rPr>
              <a:t>IBM's Upcoming Z Series Chip Gains On-Chip AI Acceleration and New </a:t>
            </a:r>
            <a:r>
              <a:rPr lang="en-US" strike="sngStrike" dirty="0" err="1" smtClean="0">
                <a:hlinkClick r:id="rId2"/>
              </a:rPr>
              <a:t>Name:f</a:t>
            </a:r>
            <a:endParaRPr lang="en-US" strike="sngStrike" dirty="0">
              <a:hlinkClick r:id="rId2"/>
            </a:endParaRP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2346" y="2724804"/>
            <a:ext cx="5692633" cy="3452159"/>
          </a:xfrm>
          <a:prstGeom prst="rect">
            <a:avLst/>
          </a:prstGeom>
        </p:spPr>
      </p:pic>
      <p:sp>
        <p:nvSpPr>
          <p:cNvPr id="5" name="Rectangle 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6" name="Rectangle 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7" name="Picture 6"/>
          <p:cNvPicPr>
            <a:picLocks noChangeAspect="1"/>
          </p:cNvPicPr>
          <p:nvPr/>
        </p:nvPicPr>
        <p:blipFill>
          <a:blip r:embed="rId4"/>
          <a:stretch>
            <a:fillRect/>
          </a:stretch>
        </p:blipFill>
        <p:spPr>
          <a:xfrm>
            <a:off x="526778" y="2487400"/>
            <a:ext cx="1838325" cy="1533525"/>
          </a:xfrm>
          <a:prstGeom prst="rect">
            <a:avLst/>
          </a:prstGeom>
        </p:spPr>
      </p:pic>
      <p:sp>
        <p:nvSpPr>
          <p:cNvPr id="8" name="Cube 7"/>
          <p:cNvSpPr/>
          <p:nvPr/>
        </p:nvSpPr>
        <p:spPr>
          <a:xfrm>
            <a:off x="1429694" y="4310373"/>
            <a:ext cx="1453455" cy="607954"/>
          </a:xfrm>
          <a:prstGeom prst="cube">
            <a:avLst>
              <a:gd name="adj" fmla="val 7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p:cNvSpPr/>
          <p:nvPr/>
        </p:nvSpPr>
        <p:spPr>
          <a:xfrm>
            <a:off x="1592952" y="5091917"/>
            <a:ext cx="1453455" cy="607954"/>
          </a:xfrm>
          <a:prstGeom prst="cube">
            <a:avLst>
              <a:gd name="adj" fmla="val 7269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p:cNvSpPr/>
          <p:nvPr/>
        </p:nvSpPr>
        <p:spPr>
          <a:xfrm>
            <a:off x="168345" y="5109277"/>
            <a:ext cx="1453455" cy="607954"/>
          </a:xfrm>
          <a:prstGeom prst="cube">
            <a:avLst>
              <a:gd name="adj" fmla="val 72690"/>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2117140" y="4318240"/>
            <a:ext cx="405078" cy="337915"/>
          </a:xfrm>
          <a:prstGeom prst="rect">
            <a:avLst/>
          </a:prstGeom>
        </p:spPr>
      </p:pic>
      <p:pic>
        <p:nvPicPr>
          <p:cNvPr id="12" name="Picture 11"/>
          <p:cNvPicPr>
            <a:picLocks noChangeAspect="1"/>
          </p:cNvPicPr>
          <p:nvPr/>
        </p:nvPicPr>
        <p:blipFill>
          <a:blip r:embed="rId4"/>
          <a:stretch>
            <a:fillRect/>
          </a:stretch>
        </p:blipFill>
        <p:spPr>
          <a:xfrm>
            <a:off x="2244498" y="5178712"/>
            <a:ext cx="405078" cy="337915"/>
          </a:xfrm>
          <a:prstGeom prst="rect">
            <a:avLst/>
          </a:prstGeom>
        </p:spPr>
      </p:pic>
      <p:pic>
        <p:nvPicPr>
          <p:cNvPr id="13" name="Picture 12"/>
          <p:cNvPicPr>
            <a:picLocks noChangeAspect="1"/>
          </p:cNvPicPr>
          <p:nvPr/>
        </p:nvPicPr>
        <p:blipFill>
          <a:blip r:embed="rId4"/>
          <a:stretch>
            <a:fillRect/>
          </a:stretch>
        </p:blipFill>
        <p:spPr>
          <a:xfrm>
            <a:off x="861935" y="5152313"/>
            <a:ext cx="405078" cy="337915"/>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0918" y="1955955"/>
            <a:ext cx="2400635" cy="2210108"/>
          </a:xfrm>
          <a:prstGeom prst="rect">
            <a:avLst/>
          </a:prstGeom>
        </p:spPr>
      </p:pic>
      <p:cxnSp>
        <p:nvCxnSpPr>
          <p:cNvPr id="16" name="Straight Connector 15"/>
          <p:cNvCxnSpPr/>
          <p:nvPr/>
        </p:nvCxnSpPr>
        <p:spPr>
          <a:xfrm>
            <a:off x="3802566" y="2118732"/>
            <a:ext cx="4917688" cy="413710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0169" y="1428007"/>
            <a:ext cx="3819122" cy="1446550"/>
          </a:xfrm>
          <a:prstGeom prst="rect">
            <a:avLst/>
          </a:prstGeom>
          <a:noFill/>
        </p:spPr>
        <p:txBody>
          <a:bodyPr wrap="none" rtlCol="0">
            <a:spAutoFit/>
          </a:bodyPr>
          <a:lstStyle/>
          <a:p>
            <a:r>
              <a:rPr lang="en-US" sz="8800" b="1" strike="sngStrike" dirty="0" smtClean="0"/>
              <a:t>DEPLOY</a:t>
            </a:r>
            <a:endParaRPr lang="en-US" sz="8800" b="1" strike="sngStrike" dirty="0"/>
          </a:p>
        </p:txBody>
      </p:sp>
      <p:cxnSp>
        <p:nvCxnSpPr>
          <p:cNvPr id="19" name="Straight Connector 18"/>
          <p:cNvCxnSpPr/>
          <p:nvPr/>
        </p:nvCxnSpPr>
        <p:spPr>
          <a:xfrm>
            <a:off x="0" y="6255834"/>
            <a:ext cx="12099073" cy="1115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68345" y="6376594"/>
            <a:ext cx="3161186" cy="369332"/>
          </a:xfrm>
          <a:prstGeom prst="rect">
            <a:avLst/>
          </a:prstGeom>
          <a:noFill/>
        </p:spPr>
        <p:txBody>
          <a:bodyPr wrap="none" rtlCol="0">
            <a:spAutoFit/>
          </a:bodyPr>
          <a:lstStyle/>
          <a:p>
            <a:r>
              <a:rPr lang="en-US" dirty="0" smtClean="0"/>
              <a:t>CIVIL </a:t>
            </a:r>
            <a:r>
              <a:rPr lang="en-US" dirty="0" err="1" smtClean="0"/>
              <a:t>CODE.nonPoliceAuschwitz</a:t>
            </a:r>
            <a:endParaRPr lang="en-US" dirty="0"/>
          </a:p>
        </p:txBody>
      </p:sp>
      <p:pic>
        <p:nvPicPr>
          <p:cNvPr id="22" name="Picture 21"/>
          <p:cNvPicPr>
            <a:picLocks noChangeAspect="1"/>
          </p:cNvPicPr>
          <p:nvPr/>
        </p:nvPicPr>
        <p:blipFill>
          <a:blip r:embed="rId6"/>
          <a:stretch>
            <a:fillRect/>
          </a:stretch>
        </p:blipFill>
        <p:spPr>
          <a:xfrm>
            <a:off x="3420720" y="6293857"/>
            <a:ext cx="507729" cy="564143"/>
          </a:xfrm>
          <a:prstGeom prst="rect">
            <a:avLst/>
          </a:prstGeom>
        </p:spPr>
      </p:pic>
      <p:cxnSp>
        <p:nvCxnSpPr>
          <p:cNvPr id="24" name="Straight Connector 23"/>
          <p:cNvCxnSpPr/>
          <p:nvPr/>
        </p:nvCxnSpPr>
        <p:spPr>
          <a:xfrm>
            <a:off x="4204010" y="6293857"/>
            <a:ext cx="0" cy="564143"/>
          </a:xfrm>
          <a:prstGeom prst="line">
            <a:avLst/>
          </a:prstGeom>
        </p:spPr>
        <p:style>
          <a:lnRef idx="1">
            <a:schemeClr val="accent1"/>
          </a:lnRef>
          <a:fillRef idx="0">
            <a:schemeClr val="accent1"/>
          </a:fillRef>
          <a:effectRef idx="0">
            <a:schemeClr val="accent1"/>
          </a:effectRef>
          <a:fontRef idx="minor">
            <a:schemeClr val="tx1"/>
          </a:fontRef>
        </p:style>
      </p:cxnSp>
      <p:sp>
        <p:nvSpPr>
          <p:cNvPr id="25" name="Cube 24"/>
          <p:cNvSpPr/>
          <p:nvPr/>
        </p:nvSpPr>
        <p:spPr>
          <a:xfrm>
            <a:off x="6088566" y="6377748"/>
            <a:ext cx="1162144" cy="445200"/>
          </a:xfrm>
          <a:prstGeom prst="cube">
            <a:avLst>
              <a:gd name="adj" fmla="val 7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4"/>
          <a:stretch>
            <a:fillRect/>
          </a:stretch>
        </p:blipFill>
        <p:spPr>
          <a:xfrm>
            <a:off x="6573911" y="6301112"/>
            <a:ext cx="405078" cy="337915"/>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10634" y="6470070"/>
            <a:ext cx="387930" cy="387930"/>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757875" y="6401371"/>
            <a:ext cx="586512" cy="349114"/>
          </a:xfrm>
          <a:prstGeom prst="rect">
            <a:avLst/>
          </a:prstGeom>
        </p:spPr>
      </p:pic>
      <p:cxnSp>
        <p:nvCxnSpPr>
          <p:cNvPr id="30" name="Straight Connector 29"/>
          <p:cNvCxnSpPr/>
          <p:nvPr/>
        </p:nvCxnSpPr>
        <p:spPr>
          <a:xfrm>
            <a:off x="7464334" y="6470070"/>
            <a:ext cx="1021820" cy="387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385717" y="6470070"/>
            <a:ext cx="2308303" cy="312965"/>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279566" y="6255834"/>
            <a:ext cx="2511988" cy="500137"/>
          </a:xfrm>
          <a:prstGeom prst="rect">
            <a:avLst/>
          </a:prstGeom>
          <a:noFill/>
        </p:spPr>
        <p:txBody>
          <a:bodyPr wrap="square" rtlCol="0">
            <a:spAutoFit/>
          </a:bodyPr>
          <a:lstStyle/>
          <a:p>
            <a:r>
              <a:rPr lang="en-US" sz="800" strike="sngStrike" dirty="0" err="1" smtClean="0"/>
              <a:t>Simens</a:t>
            </a:r>
            <a:r>
              <a:rPr lang="en-US" sz="800" strike="sngStrike" dirty="0" smtClean="0"/>
              <a:t> </a:t>
            </a:r>
            <a:r>
              <a:rPr lang="en-US" sz="800" strike="sngStrike" dirty="0" err="1" smtClean="0"/>
              <a:t>infon</a:t>
            </a:r>
            <a:r>
              <a:rPr lang="en-US" sz="800" strike="sngStrike" dirty="0" smtClean="0"/>
              <a:t> document</a:t>
            </a:r>
          </a:p>
          <a:p>
            <a:r>
              <a:rPr lang="en-US" sz="800" dirty="0" err="1" smtClean="0"/>
              <a:t>Ss</a:t>
            </a:r>
            <a:r>
              <a:rPr lang="en-US" sz="800" dirty="0" smtClean="0"/>
              <a:t> </a:t>
            </a:r>
            <a:r>
              <a:rPr lang="en-US" sz="800" dirty="0" err="1" smtClean="0"/>
              <a:t>russ</a:t>
            </a:r>
            <a:r>
              <a:rPr lang="en-US" sz="800" dirty="0" smtClean="0"/>
              <a:t>[]</a:t>
            </a:r>
          </a:p>
          <a:p>
            <a:r>
              <a:rPr lang="en-US" sz="1050" dirty="0" smtClean="0"/>
              <a:t>HOMCE:CHANLOR</a:t>
            </a:r>
            <a:r>
              <a:rPr lang="en-US" sz="1050" strike="sngStrike" dirty="0" smtClean="0"/>
              <a:t>(</a:t>
            </a:r>
            <a:r>
              <a:rPr lang="en-US" sz="1050" strike="sngStrike" dirty="0" err="1" smtClean="0"/>
              <a:t>ddr</a:t>
            </a:r>
            <a:r>
              <a:rPr lang="en-US" sz="1050" strike="sngStrike" dirty="0" smtClean="0"/>
              <a:t> memory)</a:t>
            </a:r>
            <a:endParaRPr lang="en-US" sz="1050" strike="sngStrike" dirty="0"/>
          </a:p>
        </p:txBody>
      </p:sp>
      <p:pic>
        <p:nvPicPr>
          <p:cNvPr id="34" name="Picture 33"/>
          <p:cNvPicPr>
            <a:picLocks noChangeAspect="1"/>
          </p:cNvPicPr>
          <p:nvPr/>
        </p:nvPicPr>
        <p:blipFill>
          <a:blip r:embed="rId9"/>
          <a:stretch>
            <a:fillRect/>
          </a:stretch>
        </p:blipFill>
        <p:spPr>
          <a:xfrm flipH="1">
            <a:off x="11543310" y="6470070"/>
            <a:ext cx="251333" cy="386804"/>
          </a:xfrm>
          <a:prstGeom prst="rect">
            <a:avLst/>
          </a:prstGeom>
        </p:spPr>
      </p:pic>
      <p:cxnSp>
        <p:nvCxnSpPr>
          <p:cNvPr id="36" name="Straight Connector 35"/>
          <p:cNvCxnSpPr/>
          <p:nvPr/>
        </p:nvCxnSpPr>
        <p:spPr>
          <a:xfrm>
            <a:off x="11240429" y="6401371"/>
            <a:ext cx="858644" cy="45662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1215642" y="6287629"/>
            <a:ext cx="858644" cy="4566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765186" y="1578211"/>
            <a:ext cx="1818126" cy="738664"/>
          </a:xfrm>
          <a:prstGeom prst="rect">
            <a:avLst/>
          </a:prstGeom>
          <a:noFill/>
        </p:spPr>
        <p:txBody>
          <a:bodyPr wrap="none" rtlCol="0">
            <a:spAutoFit/>
          </a:bodyPr>
          <a:lstStyle/>
          <a:p>
            <a:r>
              <a:rPr lang="en-US" dirty="0" smtClean="0"/>
              <a:t>WEB SERVICE for </a:t>
            </a:r>
          </a:p>
          <a:p>
            <a:r>
              <a:rPr lang="en-US" sz="800" dirty="0" smtClean="0"/>
              <a:t>    INTERNET PAYMNETS</a:t>
            </a:r>
          </a:p>
          <a:p>
            <a:r>
              <a:rPr lang="en-US" sz="800" dirty="0" smtClean="0"/>
              <a:t>    INSURNAEC</a:t>
            </a:r>
          </a:p>
          <a:p>
            <a:r>
              <a:rPr lang="en-US" sz="800" dirty="0" smtClean="0"/>
              <a:t>    ….</a:t>
            </a:r>
            <a:endParaRPr lang="en-US" sz="800" dirty="0"/>
          </a:p>
        </p:txBody>
      </p:sp>
      <p:sp>
        <p:nvSpPr>
          <p:cNvPr id="39" name="Cube 38"/>
          <p:cNvSpPr/>
          <p:nvPr/>
        </p:nvSpPr>
        <p:spPr>
          <a:xfrm>
            <a:off x="7363553" y="1682488"/>
            <a:ext cx="1162144" cy="445200"/>
          </a:xfrm>
          <a:prstGeom prst="cube">
            <a:avLst>
              <a:gd name="adj" fmla="val 7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4"/>
          <a:stretch>
            <a:fillRect/>
          </a:stretch>
        </p:blipFill>
        <p:spPr>
          <a:xfrm>
            <a:off x="7848898" y="1605852"/>
            <a:ext cx="405078" cy="337915"/>
          </a:xfrm>
          <a:prstGeom prst="rect">
            <a:avLst/>
          </a:prstGeom>
        </p:spPr>
      </p:pic>
      <p:sp>
        <p:nvSpPr>
          <p:cNvPr id="41" name="TextBox 40"/>
          <p:cNvSpPr txBox="1"/>
          <p:nvPr/>
        </p:nvSpPr>
        <p:spPr>
          <a:xfrm>
            <a:off x="5818096" y="2127137"/>
            <a:ext cx="1292341" cy="215444"/>
          </a:xfrm>
          <a:prstGeom prst="rect">
            <a:avLst/>
          </a:prstGeom>
          <a:noFill/>
        </p:spPr>
        <p:txBody>
          <a:bodyPr wrap="none" rtlCol="0">
            <a:spAutoFit/>
          </a:bodyPr>
          <a:lstStyle/>
          <a:p>
            <a:r>
              <a:rPr lang="en-US" sz="800" strike="sngStrike" dirty="0" smtClean="0"/>
              <a:t>What are you going to do?</a:t>
            </a:r>
            <a:endParaRPr lang="en-US" sz="800" strike="sngStrike" dirty="0"/>
          </a:p>
        </p:txBody>
      </p:sp>
      <p:pic>
        <p:nvPicPr>
          <p:cNvPr id="42" name="Picture 41"/>
          <p:cNvPicPr>
            <a:picLocks noChangeAspect="1"/>
          </p:cNvPicPr>
          <p:nvPr/>
        </p:nvPicPr>
        <p:blipFill>
          <a:blip r:embed="rId10"/>
          <a:stretch>
            <a:fillRect/>
          </a:stretch>
        </p:blipFill>
        <p:spPr>
          <a:xfrm>
            <a:off x="10237097" y="5088866"/>
            <a:ext cx="708275" cy="358029"/>
          </a:xfrm>
          <a:prstGeom prst="rect">
            <a:avLst/>
          </a:prstGeom>
        </p:spPr>
      </p:pic>
      <p:cxnSp>
        <p:nvCxnSpPr>
          <p:cNvPr id="44" name="Straight Connector 43"/>
          <p:cNvCxnSpPr/>
          <p:nvPr/>
        </p:nvCxnSpPr>
        <p:spPr>
          <a:xfrm>
            <a:off x="10124064" y="4801466"/>
            <a:ext cx="1091578" cy="988963"/>
          </a:xfrm>
          <a:prstGeom prst="line">
            <a:avLst/>
          </a:prstGeom>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9251223" y="4369148"/>
            <a:ext cx="2995051" cy="830997"/>
          </a:xfrm>
          <a:prstGeom prst="rect">
            <a:avLst/>
          </a:prstGeom>
          <a:noFill/>
        </p:spPr>
        <p:txBody>
          <a:bodyPr wrap="none" rtlCol="0">
            <a:spAutoFit/>
          </a:bodyPr>
          <a:lstStyle/>
          <a:p>
            <a:r>
              <a:rPr lang="en-US" sz="1600" strike="sngStrike" dirty="0" smtClean="0"/>
              <a:t>z/</a:t>
            </a:r>
            <a:r>
              <a:rPr lang="en-US" sz="1600" strike="sngStrike" dirty="0" err="1" smtClean="0"/>
              <a:t>os</a:t>
            </a:r>
            <a:endParaRPr lang="en-US" sz="1600" strike="sngStrike" dirty="0" smtClean="0"/>
          </a:p>
          <a:p>
            <a:r>
              <a:rPr lang="en-US" sz="1600" strike="sngStrike" dirty="0" err="1" smtClean="0"/>
              <a:t>websphere</a:t>
            </a:r>
            <a:endParaRPr lang="en-US" sz="1600" strike="sngStrike" dirty="0" smtClean="0"/>
          </a:p>
          <a:p>
            <a:r>
              <a:rPr lang="en-US" sz="1600" strike="sngStrike" dirty="0" err="1" smtClean="0"/>
              <a:t>Kubenetes</a:t>
            </a:r>
            <a:r>
              <a:rPr lang="en-US" sz="1600" strike="sngStrike" dirty="0" smtClean="0"/>
              <a:t>(</a:t>
            </a:r>
            <a:r>
              <a:rPr lang="en-US" sz="1600" strike="sngStrike" dirty="0" err="1" smtClean="0"/>
              <a:t>carlos,top</a:t>
            </a:r>
            <a:r>
              <a:rPr lang="en-US" sz="1600" strike="sngStrike" dirty="0" smtClean="0"/>
              <a:t> </a:t>
            </a:r>
            <a:r>
              <a:rPr lang="en-US" sz="1600" strike="sngStrike" dirty="0" err="1" smtClean="0"/>
              <a:t>deveng.avg</a:t>
            </a:r>
            <a:r>
              <a:rPr lang="en-US" sz="1600" strike="sngStrike" dirty="0" smtClean="0"/>
              <a:t>)</a:t>
            </a:r>
            <a:endParaRPr lang="en-US" sz="1600" strike="sngStrike" dirty="0"/>
          </a:p>
        </p:txBody>
      </p:sp>
      <p:pic>
        <p:nvPicPr>
          <p:cNvPr id="46" name="Picture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079932" y="2166574"/>
            <a:ext cx="777105" cy="777105"/>
          </a:xfrm>
          <a:prstGeom prst="rect">
            <a:avLst/>
          </a:prstGeom>
        </p:spPr>
      </p:pic>
      <p:cxnSp>
        <p:nvCxnSpPr>
          <p:cNvPr id="47" name="Straight Connector 46"/>
          <p:cNvCxnSpPr/>
          <p:nvPr/>
        </p:nvCxnSpPr>
        <p:spPr>
          <a:xfrm flipV="1">
            <a:off x="9260444" y="1214214"/>
            <a:ext cx="1166092" cy="1744156"/>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130120" y="1399117"/>
            <a:ext cx="1109536" cy="660438"/>
          </a:xfrm>
          <a:prstGeom prst="rect">
            <a:avLst/>
          </a:prstGeom>
        </p:spPr>
      </p:pic>
      <p:cxnSp>
        <p:nvCxnSpPr>
          <p:cNvPr id="49" name="Straight Connector 48"/>
          <p:cNvCxnSpPr/>
          <p:nvPr/>
        </p:nvCxnSpPr>
        <p:spPr>
          <a:xfrm>
            <a:off x="8909824" y="982818"/>
            <a:ext cx="1572320" cy="2745724"/>
          </a:xfrm>
          <a:prstGeom prst="line">
            <a:avLst/>
          </a:prstGeom>
        </p:spPr>
        <p:style>
          <a:lnRef idx="1">
            <a:schemeClr val="accent1"/>
          </a:lnRef>
          <a:fillRef idx="0">
            <a:schemeClr val="accent1"/>
          </a:fillRef>
          <a:effectRef idx="0">
            <a:schemeClr val="accent1"/>
          </a:effectRef>
          <a:fontRef idx="minor">
            <a:schemeClr val="tx1"/>
          </a:fontRef>
        </p:style>
      </p:cxnSp>
      <p:sp>
        <p:nvSpPr>
          <p:cNvPr id="50" name="Down Arrow 49"/>
          <p:cNvSpPr/>
          <p:nvPr/>
        </p:nvSpPr>
        <p:spPr>
          <a:xfrm rot="16002446">
            <a:off x="9263703" y="1624967"/>
            <a:ext cx="1980599" cy="1135781"/>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12"/>
          <a:stretch>
            <a:fillRect/>
          </a:stretch>
        </p:blipFill>
        <p:spPr>
          <a:xfrm>
            <a:off x="10717518" y="2747733"/>
            <a:ext cx="1236589" cy="472265"/>
          </a:xfrm>
          <a:prstGeom prst="rect">
            <a:avLst/>
          </a:prstGeom>
        </p:spPr>
      </p:pic>
      <p:cxnSp>
        <p:nvCxnSpPr>
          <p:cNvPr id="52" name="Straight Connector 51"/>
          <p:cNvCxnSpPr/>
          <p:nvPr/>
        </p:nvCxnSpPr>
        <p:spPr>
          <a:xfrm>
            <a:off x="10426390" y="2418133"/>
            <a:ext cx="1639230" cy="822385"/>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9568022" y="875413"/>
            <a:ext cx="1369286" cy="369332"/>
          </a:xfrm>
          <a:prstGeom prst="rect">
            <a:avLst/>
          </a:prstGeom>
          <a:noFill/>
        </p:spPr>
        <p:txBody>
          <a:bodyPr wrap="none" rtlCol="0">
            <a:spAutoFit/>
          </a:bodyPr>
          <a:lstStyle/>
          <a:p>
            <a:r>
              <a:rPr lang="en-US" b="1" dirty="0" smtClean="0"/>
              <a:t>MARKETING</a:t>
            </a:r>
            <a:endParaRPr lang="en-US" b="1" dirty="0"/>
          </a:p>
        </p:txBody>
      </p:sp>
      <p:sp>
        <p:nvSpPr>
          <p:cNvPr id="54" name="Rectangle 53"/>
          <p:cNvSpPr/>
          <p:nvPr/>
        </p:nvSpPr>
        <p:spPr>
          <a:xfrm>
            <a:off x="9666828" y="3675506"/>
            <a:ext cx="747064" cy="369332"/>
          </a:xfrm>
          <a:prstGeom prst="rect">
            <a:avLst/>
          </a:prstGeom>
        </p:spPr>
        <p:txBody>
          <a:bodyPr wrap="none">
            <a:spAutoFit/>
          </a:bodyPr>
          <a:lstStyle/>
          <a:p>
            <a:r>
              <a:rPr lang="en-US" b="1" dirty="0" smtClean="0"/>
              <a:t>SALES</a:t>
            </a:r>
            <a:endParaRPr lang="en-US" dirty="0"/>
          </a:p>
        </p:txBody>
      </p:sp>
      <p:cxnSp>
        <p:nvCxnSpPr>
          <p:cNvPr id="55" name="Straight Connector 54"/>
          <p:cNvCxnSpPr/>
          <p:nvPr/>
        </p:nvCxnSpPr>
        <p:spPr>
          <a:xfrm>
            <a:off x="9616786" y="1312261"/>
            <a:ext cx="2257162" cy="15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9711131" y="4200259"/>
            <a:ext cx="2257162" cy="15325"/>
          </a:xfrm>
          <a:prstGeom prst="line">
            <a:avLst/>
          </a:prstGeom>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33127" y="2985079"/>
            <a:ext cx="1198634" cy="737621"/>
          </a:xfrm>
          <a:prstGeom prst="rect">
            <a:avLst/>
          </a:prstGeom>
        </p:spPr>
      </p:pic>
      <p:pic>
        <p:nvPicPr>
          <p:cNvPr id="58" name="Picture 5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33127" y="2231622"/>
            <a:ext cx="1154082" cy="767989"/>
          </a:xfrm>
          <a:prstGeom prst="rect">
            <a:avLst/>
          </a:prstGeom>
        </p:spPr>
      </p:pic>
      <p:pic>
        <p:nvPicPr>
          <p:cNvPr id="59" name="Picture 5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70789" y="1409533"/>
            <a:ext cx="1167400" cy="783948"/>
          </a:xfrm>
          <a:prstGeom prst="rect">
            <a:avLst/>
          </a:prstGeom>
        </p:spPr>
      </p:pic>
      <p:cxnSp>
        <p:nvCxnSpPr>
          <p:cNvPr id="60" name="Straight Arrow Connector 59"/>
          <p:cNvCxnSpPr/>
          <p:nvPr/>
        </p:nvCxnSpPr>
        <p:spPr>
          <a:xfrm>
            <a:off x="9801997" y="1906859"/>
            <a:ext cx="1075836" cy="74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16"/>
          <a:stretch>
            <a:fillRect/>
          </a:stretch>
        </p:blipFill>
        <p:spPr>
          <a:xfrm>
            <a:off x="10798041" y="2203519"/>
            <a:ext cx="1008401" cy="487288"/>
          </a:xfrm>
          <a:prstGeom prst="rect">
            <a:avLst/>
          </a:prstGeom>
        </p:spPr>
      </p:pic>
      <p:cxnSp>
        <p:nvCxnSpPr>
          <p:cNvPr id="62" name="Straight Connector 61"/>
          <p:cNvCxnSpPr/>
          <p:nvPr/>
        </p:nvCxnSpPr>
        <p:spPr>
          <a:xfrm>
            <a:off x="10737012" y="1101445"/>
            <a:ext cx="98452" cy="55708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388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63" name="Rectangle 62"/>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64" name="Picture 63"/>
          <p:cNvPicPr>
            <a:picLocks noChangeAspect="1"/>
          </p:cNvPicPr>
          <p:nvPr/>
        </p:nvPicPr>
        <p:blipFill>
          <a:blip r:embed="rId2"/>
          <a:stretch>
            <a:fillRect/>
          </a:stretch>
        </p:blipFill>
        <p:spPr>
          <a:xfrm>
            <a:off x="6813942" y="3394999"/>
            <a:ext cx="1182528" cy="571431"/>
          </a:xfrm>
          <a:prstGeom prst="rect">
            <a:avLst/>
          </a:prstGeom>
        </p:spPr>
      </p:pic>
      <p:sp>
        <p:nvSpPr>
          <p:cNvPr id="15" name="TextBox 14"/>
          <p:cNvSpPr txBox="1"/>
          <p:nvPr/>
        </p:nvSpPr>
        <p:spPr>
          <a:xfrm>
            <a:off x="5573919" y="2061938"/>
            <a:ext cx="652743" cy="2308324"/>
          </a:xfrm>
          <a:prstGeom prst="rect">
            <a:avLst/>
          </a:prstGeom>
          <a:noFill/>
        </p:spPr>
        <p:txBody>
          <a:bodyPr wrap="none" rtlCol="0">
            <a:spAutoFit/>
          </a:bodyPr>
          <a:lstStyle/>
          <a:p>
            <a:r>
              <a:rPr lang="en-US" dirty="0" smtClean="0"/>
              <a:t>2025</a:t>
            </a:r>
          </a:p>
          <a:p>
            <a:endParaRPr lang="en-US" dirty="0"/>
          </a:p>
          <a:p>
            <a:endParaRPr lang="en-US" dirty="0" smtClean="0"/>
          </a:p>
          <a:p>
            <a:r>
              <a:rPr lang="en-US" dirty="0" smtClean="0"/>
              <a:t>2024</a:t>
            </a:r>
          </a:p>
          <a:p>
            <a:endParaRPr lang="en-US" dirty="0"/>
          </a:p>
          <a:p>
            <a:r>
              <a:rPr lang="en-US" dirty="0" smtClean="0"/>
              <a:t>2023</a:t>
            </a:r>
          </a:p>
          <a:p>
            <a:endParaRPr lang="en-US" dirty="0"/>
          </a:p>
          <a:p>
            <a:endParaRPr lang="en-US" dirty="0"/>
          </a:p>
        </p:txBody>
      </p:sp>
      <p:pic>
        <p:nvPicPr>
          <p:cNvPr id="65" name="Picture 64"/>
          <p:cNvPicPr>
            <a:picLocks noChangeAspect="1"/>
          </p:cNvPicPr>
          <p:nvPr/>
        </p:nvPicPr>
        <p:blipFill>
          <a:blip r:embed="rId3"/>
          <a:stretch>
            <a:fillRect/>
          </a:stretch>
        </p:blipFill>
        <p:spPr>
          <a:xfrm>
            <a:off x="10829031" y="2324088"/>
            <a:ext cx="1236589" cy="472265"/>
          </a:xfrm>
          <a:prstGeom prst="rect">
            <a:avLst/>
          </a:prstGeom>
        </p:spPr>
      </p:pic>
      <p:cxnSp>
        <p:nvCxnSpPr>
          <p:cNvPr id="66" name="Straight Connector 65"/>
          <p:cNvCxnSpPr/>
          <p:nvPr/>
        </p:nvCxnSpPr>
        <p:spPr>
          <a:xfrm>
            <a:off x="10426390" y="2418133"/>
            <a:ext cx="1639230" cy="822385"/>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9568022" y="875413"/>
            <a:ext cx="1369286" cy="369332"/>
          </a:xfrm>
          <a:prstGeom prst="rect">
            <a:avLst/>
          </a:prstGeom>
          <a:noFill/>
        </p:spPr>
        <p:txBody>
          <a:bodyPr wrap="none" rtlCol="0">
            <a:spAutoFit/>
          </a:bodyPr>
          <a:lstStyle/>
          <a:p>
            <a:r>
              <a:rPr lang="en-US" b="1" dirty="0" smtClean="0"/>
              <a:t>MARKETING</a:t>
            </a:r>
            <a:endParaRPr lang="en-US" b="1" dirty="0"/>
          </a:p>
        </p:txBody>
      </p:sp>
      <p:sp>
        <p:nvSpPr>
          <p:cNvPr id="68" name="Rectangle 67"/>
          <p:cNvSpPr/>
          <p:nvPr/>
        </p:nvSpPr>
        <p:spPr>
          <a:xfrm>
            <a:off x="9666828" y="3675506"/>
            <a:ext cx="747064" cy="369332"/>
          </a:xfrm>
          <a:prstGeom prst="rect">
            <a:avLst/>
          </a:prstGeom>
        </p:spPr>
        <p:txBody>
          <a:bodyPr wrap="none">
            <a:spAutoFit/>
          </a:bodyPr>
          <a:lstStyle/>
          <a:p>
            <a:r>
              <a:rPr lang="en-US" b="1" dirty="0" smtClean="0"/>
              <a:t>SALES</a:t>
            </a:r>
            <a:endParaRPr lang="en-US" dirty="0"/>
          </a:p>
        </p:txBody>
      </p:sp>
      <p:cxnSp>
        <p:nvCxnSpPr>
          <p:cNvPr id="69" name="Straight Connector 68"/>
          <p:cNvCxnSpPr/>
          <p:nvPr/>
        </p:nvCxnSpPr>
        <p:spPr>
          <a:xfrm>
            <a:off x="9616786" y="1312261"/>
            <a:ext cx="2257162" cy="15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9711131" y="4200259"/>
            <a:ext cx="2257162" cy="15325"/>
          </a:xfrm>
          <a:prstGeom prst="line">
            <a:avLst/>
          </a:prstGeom>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3127" y="2985079"/>
            <a:ext cx="1198634" cy="737621"/>
          </a:xfrm>
          <a:prstGeom prst="rect">
            <a:avLst/>
          </a:prstGeom>
        </p:spPr>
      </p:pic>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3127" y="2231622"/>
            <a:ext cx="1154082" cy="767989"/>
          </a:xfrm>
          <a:prstGeom prst="rect">
            <a:avLst/>
          </a:prstGeom>
        </p:spPr>
      </p:pic>
      <p:pic>
        <p:nvPicPr>
          <p:cNvPr id="73" name="Picture 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0789" y="1409533"/>
            <a:ext cx="1167400" cy="783948"/>
          </a:xfrm>
          <a:prstGeom prst="rect">
            <a:avLst/>
          </a:prstGeom>
        </p:spPr>
      </p:pic>
      <p:cxnSp>
        <p:nvCxnSpPr>
          <p:cNvPr id="20" name="Straight Connector 19"/>
          <p:cNvCxnSpPr/>
          <p:nvPr/>
        </p:nvCxnSpPr>
        <p:spPr>
          <a:xfrm>
            <a:off x="9456234" y="791094"/>
            <a:ext cx="0" cy="5988847"/>
          </a:xfrm>
          <a:prstGeom prst="line">
            <a:avLst/>
          </a:prstGeom>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2"/>
          <a:stretch>
            <a:fillRect/>
          </a:stretch>
        </p:blipFill>
        <p:spPr>
          <a:xfrm>
            <a:off x="6783052" y="2575676"/>
            <a:ext cx="1182528" cy="571431"/>
          </a:xfrm>
          <a:prstGeom prst="rect">
            <a:avLst/>
          </a:prstGeom>
        </p:spPr>
      </p:pic>
      <p:pic>
        <p:nvPicPr>
          <p:cNvPr id="75" name="Picture 74"/>
          <p:cNvPicPr>
            <a:picLocks noChangeAspect="1"/>
          </p:cNvPicPr>
          <p:nvPr/>
        </p:nvPicPr>
        <p:blipFill>
          <a:blip r:embed="rId2"/>
          <a:stretch>
            <a:fillRect/>
          </a:stretch>
        </p:blipFill>
        <p:spPr>
          <a:xfrm>
            <a:off x="6720469" y="1622050"/>
            <a:ext cx="1182528" cy="571431"/>
          </a:xfrm>
          <a:prstGeom prst="rect">
            <a:avLst/>
          </a:prstGeom>
        </p:spPr>
      </p:pic>
      <p:cxnSp>
        <p:nvCxnSpPr>
          <p:cNvPr id="29" name="Straight Connector 28"/>
          <p:cNvCxnSpPr/>
          <p:nvPr/>
        </p:nvCxnSpPr>
        <p:spPr>
          <a:xfrm>
            <a:off x="6226662" y="1622050"/>
            <a:ext cx="2369238" cy="75871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319925" y="2575676"/>
            <a:ext cx="2220219" cy="485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6319925" y="3363368"/>
            <a:ext cx="2042604" cy="850954"/>
          </a:xfrm>
          <a:prstGeom prst="line">
            <a:avLst/>
          </a:prstGeom>
        </p:spPr>
        <p:style>
          <a:lnRef idx="1">
            <a:schemeClr val="accent1"/>
          </a:lnRef>
          <a:fillRef idx="0">
            <a:schemeClr val="accent1"/>
          </a:fillRef>
          <a:effectRef idx="0">
            <a:schemeClr val="accent1"/>
          </a:effectRef>
          <a:fontRef idx="minor">
            <a:schemeClr val="tx1"/>
          </a:fontRef>
        </p:style>
      </p:cxnSp>
      <p:sp>
        <p:nvSpPr>
          <p:cNvPr id="77" name="Cube 76"/>
          <p:cNvSpPr/>
          <p:nvPr/>
        </p:nvSpPr>
        <p:spPr>
          <a:xfrm>
            <a:off x="3695393" y="2058045"/>
            <a:ext cx="833233" cy="345782"/>
          </a:xfrm>
          <a:prstGeom prst="cube">
            <a:avLst>
              <a:gd name="adj" fmla="val 7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Cube 77"/>
          <p:cNvSpPr/>
          <p:nvPr/>
        </p:nvSpPr>
        <p:spPr>
          <a:xfrm>
            <a:off x="4402534" y="1959942"/>
            <a:ext cx="928703" cy="443885"/>
          </a:xfrm>
          <a:prstGeom prst="cube">
            <a:avLst>
              <a:gd name="adj" fmla="val 7269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Cube 78"/>
          <p:cNvSpPr/>
          <p:nvPr/>
        </p:nvSpPr>
        <p:spPr>
          <a:xfrm>
            <a:off x="2926421" y="2025226"/>
            <a:ext cx="980209" cy="395961"/>
          </a:xfrm>
          <a:prstGeom prst="cube">
            <a:avLst>
              <a:gd name="adj" fmla="val 72690"/>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a:blip r:embed="rId7"/>
          <a:stretch>
            <a:fillRect/>
          </a:stretch>
        </p:blipFill>
        <p:spPr>
          <a:xfrm>
            <a:off x="4014970" y="2128725"/>
            <a:ext cx="172541" cy="143933"/>
          </a:xfrm>
          <a:prstGeom prst="rect">
            <a:avLst/>
          </a:prstGeom>
        </p:spPr>
      </p:pic>
      <p:pic>
        <p:nvPicPr>
          <p:cNvPr id="81" name="Picture 80"/>
          <p:cNvPicPr>
            <a:picLocks noChangeAspect="1"/>
          </p:cNvPicPr>
          <p:nvPr/>
        </p:nvPicPr>
        <p:blipFill>
          <a:blip r:embed="rId7"/>
          <a:stretch>
            <a:fillRect/>
          </a:stretch>
        </p:blipFill>
        <p:spPr>
          <a:xfrm>
            <a:off x="4783522" y="2025227"/>
            <a:ext cx="286273" cy="238808"/>
          </a:xfrm>
          <a:prstGeom prst="rect">
            <a:avLst/>
          </a:prstGeom>
        </p:spPr>
      </p:pic>
      <p:pic>
        <p:nvPicPr>
          <p:cNvPr id="82" name="Picture 81"/>
          <p:cNvPicPr>
            <a:picLocks noChangeAspect="1"/>
          </p:cNvPicPr>
          <p:nvPr/>
        </p:nvPicPr>
        <p:blipFill>
          <a:blip r:embed="rId7"/>
          <a:stretch>
            <a:fillRect/>
          </a:stretch>
        </p:blipFill>
        <p:spPr>
          <a:xfrm>
            <a:off x="3236760" y="2058045"/>
            <a:ext cx="311815" cy="260115"/>
          </a:xfrm>
          <a:prstGeom prst="rect">
            <a:avLst/>
          </a:prstGeom>
        </p:spPr>
      </p:pic>
      <p:sp>
        <p:nvSpPr>
          <p:cNvPr id="89" name="Cube 88"/>
          <p:cNvSpPr/>
          <p:nvPr/>
        </p:nvSpPr>
        <p:spPr>
          <a:xfrm>
            <a:off x="3666950" y="2650230"/>
            <a:ext cx="833233" cy="345782"/>
          </a:xfrm>
          <a:prstGeom prst="cube">
            <a:avLst>
              <a:gd name="adj" fmla="val 7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Cube 89"/>
          <p:cNvSpPr/>
          <p:nvPr/>
        </p:nvSpPr>
        <p:spPr>
          <a:xfrm>
            <a:off x="4374091" y="2552127"/>
            <a:ext cx="928703" cy="443885"/>
          </a:xfrm>
          <a:prstGeom prst="cube">
            <a:avLst>
              <a:gd name="adj" fmla="val 7269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Cube 90"/>
          <p:cNvSpPr/>
          <p:nvPr/>
        </p:nvSpPr>
        <p:spPr>
          <a:xfrm>
            <a:off x="2897978" y="2617411"/>
            <a:ext cx="980209" cy="395961"/>
          </a:xfrm>
          <a:prstGeom prst="cube">
            <a:avLst>
              <a:gd name="adj" fmla="val 72690"/>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7"/>
          <a:stretch>
            <a:fillRect/>
          </a:stretch>
        </p:blipFill>
        <p:spPr>
          <a:xfrm>
            <a:off x="3986527" y="2720910"/>
            <a:ext cx="172541" cy="143933"/>
          </a:xfrm>
          <a:prstGeom prst="rect">
            <a:avLst/>
          </a:prstGeom>
        </p:spPr>
      </p:pic>
      <p:pic>
        <p:nvPicPr>
          <p:cNvPr id="93" name="Picture 92"/>
          <p:cNvPicPr>
            <a:picLocks noChangeAspect="1"/>
          </p:cNvPicPr>
          <p:nvPr/>
        </p:nvPicPr>
        <p:blipFill>
          <a:blip r:embed="rId7"/>
          <a:stretch>
            <a:fillRect/>
          </a:stretch>
        </p:blipFill>
        <p:spPr>
          <a:xfrm>
            <a:off x="4755079" y="2617412"/>
            <a:ext cx="286273" cy="238808"/>
          </a:xfrm>
          <a:prstGeom prst="rect">
            <a:avLst/>
          </a:prstGeom>
        </p:spPr>
      </p:pic>
      <p:pic>
        <p:nvPicPr>
          <p:cNvPr id="94" name="Picture 93"/>
          <p:cNvPicPr>
            <a:picLocks noChangeAspect="1"/>
          </p:cNvPicPr>
          <p:nvPr/>
        </p:nvPicPr>
        <p:blipFill>
          <a:blip r:embed="rId7"/>
          <a:stretch>
            <a:fillRect/>
          </a:stretch>
        </p:blipFill>
        <p:spPr>
          <a:xfrm>
            <a:off x="3208317" y="2650230"/>
            <a:ext cx="311815" cy="260115"/>
          </a:xfrm>
          <a:prstGeom prst="rect">
            <a:avLst/>
          </a:prstGeom>
        </p:spPr>
      </p:pic>
      <p:sp>
        <p:nvSpPr>
          <p:cNvPr id="95" name="Cube 94"/>
          <p:cNvSpPr/>
          <p:nvPr/>
        </p:nvSpPr>
        <p:spPr>
          <a:xfrm>
            <a:off x="3620286" y="3234708"/>
            <a:ext cx="833233" cy="345782"/>
          </a:xfrm>
          <a:prstGeom prst="cube">
            <a:avLst>
              <a:gd name="adj" fmla="val 726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Cube 95"/>
          <p:cNvSpPr/>
          <p:nvPr/>
        </p:nvSpPr>
        <p:spPr>
          <a:xfrm>
            <a:off x="4327427" y="3136605"/>
            <a:ext cx="928703" cy="443885"/>
          </a:xfrm>
          <a:prstGeom prst="cube">
            <a:avLst>
              <a:gd name="adj" fmla="val 72690"/>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Cube 96"/>
          <p:cNvSpPr/>
          <p:nvPr/>
        </p:nvSpPr>
        <p:spPr>
          <a:xfrm>
            <a:off x="2851314" y="3201889"/>
            <a:ext cx="980209" cy="395961"/>
          </a:xfrm>
          <a:prstGeom prst="cube">
            <a:avLst>
              <a:gd name="adj" fmla="val 72690"/>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7"/>
          <a:stretch>
            <a:fillRect/>
          </a:stretch>
        </p:blipFill>
        <p:spPr>
          <a:xfrm>
            <a:off x="3939863" y="3305388"/>
            <a:ext cx="172541" cy="143933"/>
          </a:xfrm>
          <a:prstGeom prst="rect">
            <a:avLst/>
          </a:prstGeom>
        </p:spPr>
      </p:pic>
      <p:pic>
        <p:nvPicPr>
          <p:cNvPr id="99" name="Picture 98"/>
          <p:cNvPicPr>
            <a:picLocks noChangeAspect="1"/>
          </p:cNvPicPr>
          <p:nvPr/>
        </p:nvPicPr>
        <p:blipFill>
          <a:blip r:embed="rId7"/>
          <a:stretch>
            <a:fillRect/>
          </a:stretch>
        </p:blipFill>
        <p:spPr>
          <a:xfrm>
            <a:off x="4708415" y="3201890"/>
            <a:ext cx="286273" cy="238808"/>
          </a:xfrm>
          <a:prstGeom prst="rect">
            <a:avLst/>
          </a:prstGeom>
        </p:spPr>
      </p:pic>
      <p:pic>
        <p:nvPicPr>
          <p:cNvPr id="100" name="Picture 99"/>
          <p:cNvPicPr>
            <a:picLocks noChangeAspect="1"/>
          </p:cNvPicPr>
          <p:nvPr/>
        </p:nvPicPr>
        <p:blipFill>
          <a:blip r:embed="rId7"/>
          <a:stretch>
            <a:fillRect/>
          </a:stretch>
        </p:blipFill>
        <p:spPr>
          <a:xfrm>
            <a:off x="3161653" y="3234708"/>
            <a:ext cx="311815" cy="260115"/>
          </a:xfrm>
          <a:prstGeom prst="rect">
            <a:avLst/>
          </a:prstGeom>
        </p:spPr>
      </p:pic>
      <p:cxnSp>
        <p:nvCxnSpPr>
          <p:cNvPr id="102" name="Straight Connector 101"/>
          <p:cNvCxnSpPr/>
          <p:nvPr/>
        </p:nvCxnSpPr>
        <p:spPr>
          <a:xfrm>
            <a:off x="2518485" y="2193481"/>
            <a:ext cx="3055434" cy="187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2730358" y="2589741"/>
            <a:ext cx="3138140" cy="386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2711710" y="3363368"/>
            <a:ext cx="2619527" cy="156633"/>
          </a:xfrm>
          <a:prstGeom prst="line">
            <a:avLst/>
          </a:prstGeom>
        </p:spPr>
        <p:style>
          <a:lnRef idx="1">
            <a:schemeClr val="accent1"/>
          </a:lnRef>
          <a:fillRef idx="0">
            <a:schemeClr val="accent1"/>
          </a:fillRef>
          <a:effectRef idx="0">
            <a:schemeClr val="accent1"/>
          </a:effectRef>
          <a:fontRef idx="minor">
            <a:schemeClr val="tx1"/>
          </a:fontRef>
        </p:style>
      </p:cxnSp>
      <p:pic>
        <p:nvPicPr>
          <p:cNvPr id="108" name="Picture 10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886" y="927728"/>
            <a:ext cx="2276190" cy="2133333"/>
          </a:xfrm>
          <a:prstGeom prst="rect">
            <a:avLst/>
          </a:prstGeom>
        </p:spPr>
      </p:pic>
      <p:cxnSp>
        <p:nvCxnSpPr>
          <p:cNvPr id="109" name="Straight Connector 108"/>
          <p:cNvCxnSpPr/>
          <p:nvPr/>
        </p:nvCxnSpPr>
        <p:spPr>
          <a:xfrm>
            <a:off x="2445076" y="875413"/>
            <a:ext cx="0" cy="5988847"/>
          </a:xfrm>
          <a:prstGeom prst="line">
            <a:avLst/>
          </a:prstGeom>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26431" y="4194562"/>
            <a:ext cx="2400635" cy="2210108"/>
          </a:xfrm>
          <a:prstGeom prst="rect">
            <a:avLst/>
          </a:prstGeom>
        </p:spPr>
      </p:pic>
      <p:sp>
        <p:nvSpPr>
          <p:cNvPr id="111" name="TextBox 110"/>
          <p:cNvSpPr txBox="1"/>
          <p:nvPr/>
        </p:nvSpPr>
        <p:spPr>
          <a:xfrm>
            <a:off x="5370081" y="4930284"/>
            <a:ext cx="856581" cy="369332"/>
          </a:xfrm>
          <a:prstGeom prst="rect">
            <a:avLst/>
          </a:prstGeom>
          <a:noFill/>
        </p:spPr>
        <p:txBody>
          <a:bodyPr wrap="none" rtlCol="0">
            <a:spAutoFit/>
          </a:bodyPr>
          <a:lstStyle/>
          <a:p>
            <a:r>
              <a:rPr lang="en-US" b="1" dirty="0" smtClean="0"/>
              <a:t>Deploy</a:t>
            </a:r>
            <a:endParaRPr lang="en-US" b="1" dirty="0"/>
          </a:p>
        </p:txBody>
      </p:sp>
      <p:pic>
        <p:nvPicPr>
          <p:cNvPr id="112" name="Picture 111"/>
          <p:cNvPicPr>
            <a:picLocks noChangeAspect="1"/>
          </p:cNvPicPr>
          <p:nvPr/>
        </p:nvPicPr>
        <p:blipFill>
          <a:blip r:embed="rId10"/>
          <a:stretch>
            <a:fillRect/>
          </a:stretch>
        </p:blipFill>
        <p:spPr>
          <a:xfrm>
            <a:off x="6393009" y="4516629"/>
            <a:ext cx="2605180" cy="1415271"/>
          </a:xfrm>
          <a:prstGeom prst="rect">
            <a:avLst/>
          </a:prstGeom>
        </p:spPr>
      </p:pic>
      <p:cxnSp>
        <p:nvCxnSpPr>
          <p:cNvPr id="114" name="Straight Connector 113"/>
          <p:cNvCxnSpPr>
            <a:stCxn id="15" idx="2"/>
          </p:cNvCxnSpPr>
          <p:nvPr/>
        </p:nvCxnSpPr>
        <p:spPr>
          <a:xfrm>
            <a:off x="5900291" y="4370262"/>
            <a:ext cx="3097898" cy="1707153"/>
          </a:xfrm>
          <a:prstGeom prst="line">
            <a:avLst/>
          </a:prstGeom>
        </p:spPr>
        <p:style>
          <a:lnRef idx="1">
            <a:schemeClr val="accent1"/>
          </a:lnRef>
          <a:fillRef idx="0">
            <a:schemeClr val="accent1"/>
          </a:fillRef>
          <a:effectRef idx="0">
            <a:schemeClr val="accent1"/>
          </a:effectRef>
          <a:fontRef idx="minor">
            <a:schemeClr val="tx1"/>
          </a:fontRef>
        </p:style>
      </p:cxnSp>
      <p:sp>
        <p:nvSpPr>
          <p:cNvPr id="115" name="TextBox 114"/>
          <p:cNvSpPr txBox="1"/>
          <p:nvPr/>
        </p:nvSpPr>
        <p:spPr>
          <a:xfrm>
            <a:off x="6605483" y="4122370"/>
            <a:ext cx="2089546" cy="369332"/>
          </a:xfrm>
          <a:prstGeom prst="rect">
            <a:avLst/>
          </a:prstGeom>
          <a:noFill/>
        </p:spPr>
        <p:txBody>
          <a:bodyPr wrap="none" rtlCol="0">
            <a:spAutoFit/>
          </a:bodyPr>
          <a:lstStyle/>
          <a:p>
            <a:r>
              <a:rPr lang="en-US" dirty="0" smtClean="0"/>
              <a:t>Web Service (WSDL)</a:t>
            </a:r>
            <a:endParaRPr lang="en-US" dirty="0"/>
          </a:p>
        </p:txBody>
      </p:sp>
      <p:cxnSp>
        <p:nvCxnSpPr>
          <p:cNvPr id="117" name="Straight Connector 116"/>
          <p:cNvCxnSpPr/>
          <p:nvPr/>
        </p:nvCxnSpPr>
        <p:spPr>
          <a:xfrm flipV="1">
            <a:off x="10040360" y="2193481"/>
            <a:ext cx="1497829" cy="716864"/>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660309" y="4677410"/>
            <a:ext cx="1365758" cy="369332"/>
          </a:xfrm>
          <a:prstGeom prst="rect">
            <a:avLst/>
          </a:prstGeom>
          <a:noFill/>
        </p:spPr>
        <p:txBody>
          <a:bodyPr wrap="none" rtlCol="0">
            <a:spAutoFit/>
          </a:bodyPr>
          <a:lstStyle/>
          <a:p>
            <a:r>
              <a:rPr lang="en-US" b="1" strike="sngStrike" dirty="0" smtClean="0"/>
              <a:t>IBM L3 Swat</a:t>
            </a:r>
            <a:endParaRPr lang="en-US" b="1" strike="sngStrike" dirty="0"/>
          </a:p>
        </p:txBody>
      </p:sp>
    </p:spTree>
    <p:extLst>
      <p:ext uri="{BB962C8B-B14F-4D97-AF65-F5344CB8AC3E}">
        <p14:creationId xmlns:p14="http://schemas.microsoft.com/office/powerpoint/2010/main" val="3899461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7015162" y="5084178"/>
            <a:ext cx="1945849" cy="894895"/>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3554" y="2497015"/>
            <a:ext cx="1335331" cy="1335331"/>
          </a:xfrm>
          <a:prstGeom prst="rect">
            <a:avLst/>
          </a:prstGeom>
        </p:spPr>
      </p:pic>
      <p:cxnSp>
        <p:nvCxnSpPr>
          <p:cNvPr id="8" name="Straight Connector 7"/>
          <p:cNvCxnSpPr/>
          <p:nvPr/>
        </p:nvCxnSpPr>
        <p:spPr>
          <a:xfrm flipV="1">
            <a:off x="2332892" y="2016369"/>
            <a:ext cx="2485293" cy="2157046"/>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5128847" y="2646483"/>
            <a:ext cx="790575" cy="1185863"/>
          </a:xfrm>
          <a:prstGeom prst="rect">
            <a:avLst/>
          </a:prstGeom>
        </p:spPr>
      </p:pic>
      <p:cxnSp>
        <p:nvCxnSpPr>
          <p:cNvPr id="10" name="Straight Connector 9"/>
          <p:cNvCxnSpPr/>
          <p:nvPr/>
        </p:nvCxnSpPr>
        <p:spPr>
          <a:xfrm flipV="1">
            <a:off x="3978885" y="2160891"/>
            <a:ext cx="2485293" cy="2157046"/>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stretch>
            <a:fillRect/>
          </a:stretch>
        </p:blipFill>
        <p:spPr>
          <a:xfrm>
            <a:off x="6582141" y="2563139"/>
            <a:ext cx="1257300" cy="1352550"/>
          </a:xfrm>
          <a:prstGeom prst="rect">
            <a:avLst/>
          </a:prstGeom>
        </p:spPr>
      </p:pic>
      <p:cxnSp>
        <p:nvCxnSpPr>
          <p:cNvPr id="12" name="Straight Connector 11"/>
          <p:cNvCxnSpPr/>
          <p:nvPr/>
        </p:nvCxnSpPr>
        <p:spPr>
          <a:xfrm flipV="1">
            <a:off x="5772516" y="2181405"/>
            <a:ext cx="2485293" cy="2157046"/>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762495" y="1851279"/>
            <a:ext cx="1192442" cy="369332"/>
          </a:xfrm>
          <a:prstGeom prst="rect">
            <a:avLst/>
          </a:prstGeom>
          <a:noFill/>
        </p:spPr>
        <p:txBody>
          <a:bodyPr wrap="none" rtlCol="0">
            <a:spAutoFit/>
          </a:bodyPr>
          <a:lstStyle/>
          <a:p>
            <a:r>
              <a:rPr lang="en-US" b="1" strike="sngStrike" dirty="0" smtClean="0"/>
              <a:t>Sport Coat</a:t>
            </a:r>
            <a:endParaRPr lang="en-US" b="1" strike="sngStrike" dirty="0"/>
          </a:p>
        </p:txBody>
      </p:sp>
      <p:sp>
        <p:nvSpPr>
          <p:cNvPr id="14" name="TextBox 13"/>
          <p:cNvSpPr txBox="1"/>
          <p:nvPr/>
        </p:nvSpPr>
        <p:spPr>
          <a:xfrm>
            <a:off x="2762495" y="1240201"/>
            <a:ext cx="2462725" cy="646331"/>
          </a:xfrm>
          <a:prstGeom prst="rect">
            <a:avLst/>
          </a:prstGeom>
          <a:noFill/>
        </p:spPr>
        <p:txBody>
          <a:bodyPr wrap="none" rtlCol="0">
            <a:spAutoFit/>
          </a:bodyPr>
          <a:lstStyle/>
          <a:p>
            <a:r>
              <a:rPr lang="en-US" dirty="0" smtClean="0"/>
              <a:t>NAVY(West Marin)</a:t>
            </a:r>
          </a:p>
          <a:p>
            <a:r>
              <a:rPr lang="en-US" dirty="0" err="1" smtClean="0"/>
              <a:t>nonPoliceCity</a:t>
            </a:r>
            <a:r>
              <a:rPr lang="en-US" dirty="0" smtClean="0"/>
              <a:t>(“Carmel”)</a:t>
            </a:r>
            <a:endParaRPr lang="en-US" dirty="0"/>
          </a:p>
        </p:txBody>
      </p:sp>
      <p:cxnSp>
        <p:nvCxnSpPr>
          <p:cNvPr id="16" name="Straight Connector 15"/>
          <p:cNvCxnSpPr/>
          <p:nvPr/>
        </p:nvCxnSpPr>
        <p:spPr>
          <a:xfrm>
            <a:off x="8897815" y="1851279"/>
            <a:ext cx="0" cy="351789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9063540" y="2160891"/>
            <a:ext cx="1395046" cy="188741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0543808" y="1043354"/>
            <a:ext cx="1120654" cy="51347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NAVY</a:t>
            </a:r>
            <a:endParaRPr lang="en-US" dirty="0"/>
          </a:p>
        </p:txBody>
      </p:sp>
      <p:sp>
        <p:nvSpPr>
          <p:cNvPr id="19" name="Rectangle 18"/>
          <p:cNvSpPr/>
          <p:nvPr/>
        </p:nvSpPr>
        <p:spPr>
          <a:xfrm>
            <a:off x="9226062" y="1240201"/>
            <a:ext cx="1212740" cy="532238"/>
          </a:xfrm>
          <a:prstGeom prst="rect">
            <a:avLst/>
          </a:prstGeom>
          <a:solidFill>
            <a:srgbClr val="FF319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smtClean="0"/>
              <a:t>Aquarium</a:t>
            </a:r>
            <a:endParaRPr lang="en-US" strike="sngStrike" dirty="0"/>
          </a:p>
        </p:txBody>
      </p:sp>
      <p:cxnSp>
        <p:nvCxnSpPr>
          <p:cNvPr id="21" name="Straight Arrow Connector 20"/>
          <p:cNvCxnSpPr>
            <a:endCxn id="19" idx="1"/>
          </p:cNvCxnSpPr>
          <p:nvPr/>
        </p:nvCxnSpPr>
        <p:spPr>
          <a:xfrm>
            <a:off x="7221415" y="1327586"/>
            <a:ext cx="2004647" cy="17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82141" y="1043354"/>
            <a:ext cx="2507353" cy="369332"/>
          </a:xfrm>
          <a:prstGeom prst="rect">
            <a:avLst/>
          </a:prstGeom>
          <a:noFill/>
        </p:spPr>
        <p:txBody>
          <a:bodyPr wrap="none" rtlCol="0">
            <a:spAutoFit/>
          </a:bodyPr>
          <a:lstStyle/>
          <a:p>
            <a:r>
              <a:rPr lang="en-US" dirty="0" err="1" smtClean="0"/>
              <a:t>CPVA.</a:t>
            </a:r>
            <a:r>
              <a:rPr lang="en-US" sz="800" strike="sngStrike" dirty="0" err="1" smtClean="0"/>
              <a:t>simming</a:t>
            </a:r>
            <a:r>
              <a:rPr lang="en-US" sz="800" strike="sngStrike" dirty="0" smtClean="0"/>
              <a:t> </a:t>
            </a:r>
            <a:r>
              <a:rPr lang="en-US" sz="800" strike="sngStrike" dirty="0" err="1" smtClean="0"/>
              <a:t>pooel</a:t>
            </a:r>
            <a:r>
              <a:rPr lang="en-US" dirty="0" err="1" smtClean="0"/>
              <a:t>.CHINA.</a:t>
            </a:r>
            <a:r>
              <a:rPr lang="en-US" strike="sngStrike" dirty="0" err="1" smtClean="0"/>
              <a:t>yang</a:t>
            </a:r>
            <a:endParaRPr lang="en-US" strike="sngStrike" dirty="0"/>
          </a:p>
        </p:txBody>
      </p:sp>
      <p:sp>
        <p:nvSpPr>
          <p:cNvPr id="24" name="Rectangle 23"/>
          <p:cNvSpPr/>
          <p:nvPr/>
        </p:nvSpPr>
        <p:spPr>
          <a:xfrm>
            <a:off x="9089494" y="4173415"/>
            <a:ext cx="1395046" cy="1887416"/>
          </a:xfrm>
          <a:prstGeom prst="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CIVIL</a:t>
            </a:r>
          </a:p>
          <a:p>
            <a:pPr algn="ctr"/>
            <a:r>
              <a:rPr lang="en-US" dirty="0" smtClean="0"/>
              <a:t>CODE</a:t>
            </a:r>
            <a:endParaRPr lang="en-US" dirty="0"/>
          </a:p>
        </p:txBody>
      </p:sp>
      <p:sp>
        <p:nvSpPr>
          <p:cNvPr id="25" name="Rectangle 24"/>
          <p:cNvSpPr/>
          <p:nvPr/>
        </p:nvSpPr>
        <p:spPr>
          <a:xfrm>
            <a:off x="10234246" y="4665785"/>
            <a:ext cx="422031" cy="8909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LACO CODE</a:t>
            </a:r>
            <a:endParaRPr lang="en-US" sz="800" dirty="0"/>
          </a:p>
        </p:txBody>
      </p:sp>
      <p:sp>
        <p:nvSpPr>
          <p:cNvPr id="26" name="TextBox 25"/>
          <p:cNvSpPr txBox="1"/>
          <p:nvPr/>
        </p:nvSpPr>
        <p:spPr>
          <a:xfrm>
            <a:off x="6969890" y="5165025"/>
            <a:ext cx="2036391" cy="369332"/>
          </a:xfrm>
          <a:prstGeom prst="rect">
            <a:avLst/>
          </a:prstGeom>
          <a:noFill/>
        </p:spPr>
        <p:txBody>
          <a:bodyPr wrap="none" rtlCol="0">
            <a:spAutoFit/>
          </a:bodyPr>
          <a:lstStyle/>
          <a:p>
            <a:r>
              <a:rPr lang="en-US" dirty="0" smtClean="0">
                <a:solidFill>
                  <a:schemeClr val="bg1"/>
                </a:solidFill>
              </a:rPr>
              <a:t>UC Davis Symphony</a:t>
            </a:r>
            <a:endParaRPr lang="en-US" dirty="0">
              <a:solidFill>
                <a:schemeClr val="bg1"/>
              </a:solidFill>
            </a:endParaRPr>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7809" y="6500782"/>
            <a:ext cx="290446" cy="299815"/>
          </a:xfrm>
          <a:prstGeom prst="rect">
            <a:avLst/>
          </a:prstGeom>
        </p:spPr>
      </p:pic>
      <p:cxnSp>
        <p:nvCxnSpPr>
          <p:cNvPr id="30" name="Straight Connector 29"/>
          <p:cNvCxnSpPr/>
          <p:nvPr/>
        </p:nvCxnSpPr>
        <p:spPr>
          <a:xfrm>
            <a:off x="7835817" y="6309449"/>
            <a:ext cx="1033592" cy="68248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015162" y="5117124"/>
            <a:ext cx="1882653" cy="60714"/>
          </a:xfrm>
          <a:prstGeom prst="rect">
            <a:avLst/>
          </a:prstGeom>
          <a:solidFill>
            <a:srgbClr val="F8F6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6"/>
          <a:stretch>
            <a:fillRect/>
          </a:stretch>
        </p:blipFill>
        <p:spPr>
          <a:xfrm>
            <a:off x="7570727" y="6457697"/>
            <a:ext cx="333375" cy="342900"/>
          </a:xfrm>
          <a:prstGeom prst="rect">
            <a:avLst/>
          </a:prstGeom>
        </p:spPr>
      </p:pic>
      <p:cxnSp>
        <p:nvCxnSpPr>
          <p:cNvPr id="34" name="Straight Connector 33"/>
          <p:cNvCxnSpPr/>
          <p:nvPr/>
        </p:nvCxnSpPr>
        <p:spPr>
          <a:xfrm>
            <a:off x="7387306" y="6403226"/>
            <a:ext cx="664236" cy="40521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982" y="1412686"/>
            <a:ext cx="1436258" cy="1436258"/>
          </a:xfrm>
          <a:prstGeom prst="rect">
            <a:avLst/>
          </a:prstGeom>
        </p:spPr>
      </p:pic>
      <p:sp>
        <p:nvSpPr>
          <p:cNvPr id="36" name="TextBox 35"/>
          <p:cNvSpPr txBox="1"/>
          <p:nvPr/>
        </p:nvSpPr>
        <p:spPr>
          <a:xfrm>
            <a:off x="2762495" y="998423"/>
            <a:ext cx="1366593" cy="369332"/>
          </a:xfrm>
          <a:prstGeom prst="rect">
            <a:avLst/>
          </a:prstGeom>
          <a:noFill/>
        </p:spPr>
        <p:txBody>
          <a:bodyPr wrap="none" rtlCol="0">
            <a:spAutoFit/>
          </a:bodyPr>
          <a:lstStyle/>
          <a:p>
            <a:r>
              <a:rPr lang="en-US" strike="sngStrike" dirty="0" err="1"/>
              <a:t>p</a:t>
            </a:r>
            <a:r>
              <a:rPr lang="en-US" strike="sngStrike" dirty="0" err="1" smtClean="0"/>
              <a:t>hil</a:t>
            </a:r>
            <a:r>
              <a:rPr lang="en-US" dirty="0" err="1" smtClean="0"/>
              <a:t>.JFK.MLK</a:t>
            </a:r>
            <a:endParaRPr lang="en-US" dirty="0"/>
          </a:p>
        </p:txBody>
      </p: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06355" y="5588828"/>
            <a:ext cx="464372" cy="295810"/>
          </a:xfrm>
          <a:prstGeom prst="rect">
            <a:avLst/>
          </a:prstGeom>
        </p:spPr>
      </p:pic>
      <p:sp>
        <p:nvSpPr>
          <p:cNvPr id="38" name="TextBox 37"/>
          <p:cNvSpPr txBox="1"/>
          <p:nvPr/>
        </p:nvSpPr>
        <p:spPr>
          <a:xfrm>
            <a:off x="7621410" y="5552976"/>
            <a:ext cx="922047" cy="338554"/>
          </a:xfrm>
          <a:prstGeom prst="rect">
            <a:avLst/>
          </a:prstGeom>
          <a:noFill/>
        </p:spPr>
        <p:txBody>
          <a:bodyPr wrap="none" rtlCol="0">
            <a:spAutoFit/>
          </a:bodyPr>
          <a:lstStyle/>
          <a:p>
            <a:r>
              <a:rPr lang="en-US" sz="800" dirty="0" smtClean="0">
                <a:solidFill>
                  <a:schemeClr val="bg1"/>
                </a:solidFill>
              </a:rPr>
              <a:t>NAME CHANGE</a:t>
            </a:r>
          </a:p>
          <a:p>
            <a:r>
              <a:rPr lang="en-US" sz="800" strike="sngStrike" dirty="0" err="1" smtClean="0">
                <a:solidFill>
                  <a:schemeClr val="bg1"/>
                </a:solidFill>
                <a:effectLst>
                  <a:outerShdw blurRad="38100" dist="38100" dir="2700000" algn="tl">
                    <a:srgbClr val="000000">
                      <a:alpha val="43137"/>
                    </a:srgbClr>
                  </a:outerShdw>
                </a:effectLst>
              </a:rPr>
              <a:t>davies,petersson</a:t>
            </a:r>
            <a:r>
              <a:rPr lang="en-US" sz="800" dirty="0" smtClean="0"/>
              <a:t>)</a:t>
            </a:r>
            <a:endParaRPr lang="en-US" sz="800" dirty="0"/>
          </a:p>
        </p:txBody>
      </p:sp>
      <p:pic>
        <p:nvPicPr>
          <p:cNvPr id="40" name="Picture 39"/>
          <p:cNvPicPr>
            <a:picLocks noChangeAspect="1"/>
          </p:cNvPicPr>
          <p:nvPr/>
        </p:nvPicPr>
        <p:blipFill>
          <a:blip r:embed="rId9"/>
          <a:stretch>
            <a:fillRect/>
          </a:stretch>
        </p:blipFill>
        <p:spPr>
          <a:xfrm>
            <a:off x="5159624" y="5084178"/>
            <a:ext cx="670270" cy="670270"/>
          </a:xfrm>
          <a:prstGeom prst="rect">
            <a:avLst/>
          </a:prstGeom>
        </p:spPr>
      </p:pic>
      <p:sp>
        <p:nvSpPr>
          <p:cNvPr id="41" name="TextBox 40"/>
          <p:cNvSpPr txBox="1"/>
          <p:nvPr/>
        </p:nvSpPr>
        <p:spPr>
          <a:xfrm>
            <a:off x="4677135" y="4743841"/>
            <a:ext cx="1716817" cy="615553"/>
          </a:xfrm>
          <a:prstGeom prst="rect">
            <a:avLst/>
          </a:prstGeom>
          <a:noFill/>
        </p:spPr>
        <p:txBody>
          <a:bodyPr wrap="none" rtlCol="0">
            <a:spAutoFit/>
          </a:bodyPr>
          <a:lstStyle/>
          <a:p>
            <a:r>
              <a:rPr lang="en-US" strike="sngStrike" dirty="0" smtClean="0"/>
              <a:t>Bank of America</a:t>
            </a:r>
          </a:p>
          <a:p>
            <a:r>
              <a:rPr lang="en-US" sz="800" strike="sngStrike" dirty="0" smtClean="0"/>
              <a:t>Steve </a:t>
            </a:r>
            <a:r>
              <a:rPr lang="en-US" sz="800" strike="sngStrike" dirty="0" err="1" smtClean="0"/>
              <a:t>Beedload</a:t>
            </a:r>
            <a:endParaRPr lang="en-US" sz="800" strike="sngStrike" dirty="0" smtClean="0"/>
          </a:p>
          <a:p>
            <a:r>
              <a:rPr lang="en-US" sz="800" strike="sngStrike" dirty="0" smtClean="0"/>
              <a:t>Metz</a:t>
            </a:r>
            <a:endParaRPr lang="en-US" sz="800" strike="sngStrike" dirty="0"/>
          </a:p>
        </p:txBody>
      </p:sp>
      <p:sp>
        <p:nvSpPr>
          <p:cNvPr id="42" name="TextBox 41"/>
          <p:cNvSpPr txBox="1"/>
          <p:nvPr/>
        </p:nvSpPr>
        <p:spPr>
          <a:xfrm>
            <a:off x="4677135" y="4513752"/>
            <a:ext cx="564578" cy="369332"/>
          </a:xfrm>
          <a:prstGeom prst="rect">
            <a:avLst/>
          </a:prstGeom>
          <a:noFill/>
        </p:spPr>
        <p:txBody>
          <a:bodyPr wrap="none" rtlCol="0">
            <a:spAutoFit/>
          </a:bodyPr>
          <a:lstStyle/>
          <a:p>
            <a:r>
              <a:rPr lang="en-US" dirty="0" smtClean="0"/>
              <a:t>IBM</a:t>
            </a:r>
            <a:endParaRPr lang="en-US" dirty="0"/>
          </a:p>
        </p:txBody>
      </p:sp>
      <p:sp>
        <p:nvSpPr>
          <p:cNvPr id="43" name="Rectangle 42"/>
          <p:cNvSpPr/>
          <p:nvPr/>
        </p:nvSpPr>
        <p:spPr>
          <a:xfrm>
            <a:off x="504092" y="4048307"/>
            <a:ext cx="8365317" cy="465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43" idx="1"/>
            <a:endCxn id="43" idx="3"/>
          </p:cNvCxnSpPr>
          <p:nvPr/>
        </p:nvCxnSpPr>
        <p:spPr>
          <a:xfrm>
            <a:off x="504092" y="4281030"/>
            <a:ext cx="8365317" cy="0"/>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V="1">
            <a:off x="4677135" y="5051617"/>
            <a:ext cx="1594711" cy="83302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869411" y="4665785"/>
            <a:ext cx="4482718" cy="276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5231885" y="4535891"/>
            <a:ext cx="2464585" cy="369332"/>
          </a:xfrm>
          <a:prstGeom prst="rect">
            <a:avLst/>
          </a:prstGeom>
          <a:noFill/>
        </p:spPr>
        <p:txBody>
          <a:bodyPr wrap="none" rtlCol="0">
            <a:spAutoFit/>
          </a:bodyPr>
          <a:lstStyle/>
          <a:p>
            <a:r>
              <a:rPr lang="en-US" dirty="0" smtClean="0"/>
              <a:t>John </a:t>
            </a:r>
            <a:r>
              <a:rPr lang="en-US" dirty="0" err="1" smtClean="0"/>
              <a:t>Larse</a:t>
            </a:r>
            <a:r>
              <a:rPr lang="en-US" dirty="0" smtClean="0"/>
              <a:t>, Sweet </a:t>
            </a:r>
            <a:r>
              <a:rPr lang="en-US" dirty="0" err="1" smtClean="0"/>
              <a:t>Darlin</a:t>
            </a:r>
            <a:endParaRPr lang="en-US" dirty="0"/>
          </a:p>
        </p:txBody>
      </p:sp>
      <p:cxnSp>
        <p:nvCxnSpPr>
          <p:cNvPr id="52" name="Straight Connector 51"/>
          <p:cNvCxnSpPr/>
          <p:nvPr/>
        </p:nvCxnSpPr>
        <p:spPr>
          <a:xfrm flipH="1">
            <a:off x="3445791" y="1412686"/>
            <a:ext cx="1683056"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32982" y="4942134"/>
            <a:ext cx="490584" cy="369332"/>
          </a:xfrm>
          <a:prstGeom prst="rect">
            <a:avLst/>
          </a:prstGeom>
          <a:noFill/>
        </p:spPr>
        <p:txBody>
          <a:bodyPr wrap="none" rtlCol="0">
            <a:spAutoFit/>
          </a:bodyPr>
          <a:lstStyle/>
          <a:p>
            <a:r>
              <a:rPr lang="en-US" b="1" dirty="0" smtClean="0"/>
              <a:t>IPX</a:t>
            </a:r>
            <a:endParaRPr lang="en-US" b="1" dirty="0"/>
          </a:p>
        </p:txBody>
      </p:sp>
      <p:sp>
        <p:nvSpPr>
          <p:cNvPr id="54" name="TextBox 53"/>
          <p:cNvSpPr txBox="1"/>
          <p:nvPr/>
        </p:nvSpPr>
        <p:spPr>
          <a:xfrm>
            <a:off x="8051542" y="6108732"/>
            <a:ext cx="3626314" cy="369332"/>
          </a:xfrm>
          <a:prstGeom prst="rect">
            <a:avLst/>
          </a:prstGeom>
          <a:noFill/>
        </p:spPr>
        <p:txBody>
          <a:bodyPr wrap="none" rtlCol="0">
            <a:spAutoFit/>
          </a:bodyPr>
          <a:lstStyle/>
          <a:p>
            <a:r>
              <a:rPr lang="en-US" b="1" dirty="0" smtClean="0"/>
              <a:t>FBI:WMD:CPVA</a:t>
            </a:r>
            <a:r>
              <a:rPr lang="en-US" dirty="0" smtClean="0"/>
              <a:t> </a:t>
            </a:r>
            <a:r>
              <a:rPr lang="en-US" strike="sngStrike" dirty="0" smtClean="0"/>
              <a:t>for Schools(shooter)</a:t>
            </a:r>
            <a:endParaRPr lang="en-US" strike="sngStrike" dirty="0"/>
          </a:p>
        </p:txBody>
      </p:sp>
      <p:sp>
        <p:nvSpPr>
          <p:cNvPr id="55" name="TextBox 54"/>
          <p:cNvSpPr txBox="1"/>
          <p:nvPr/>
        </p:nvSpPr>
        <p:spPr>
          <a:xfrm>
            <a:off x="4733196" y="5686158"/>
            <a:ext cx="564578" cy="369332"/>
          </a:xfrm>
          <a:prstGeom prst="rect">
            <a:avLst/>
          </a:prstGeom>
          <a:noFill/>
        </p:spPr>
        <p:txBody>
          <a:bodyPr wrap="none" rtlCol="0">
            <a:spAutoFit/>
          </a:bodyPr>
          <a:lstStyle/>
          <a:p>
            <a:r>
              <a:rPr lang="en-US" dirty="0" smtClean="0"/>
              <a:t>IBM</a:t>
            </a:r>
            <a:endParaRPr lang="en-US" dirty="0"/>
          </a:p>
        </p:txBody>
      </p:sp>
      <p:sp>
        <p:nvSpPr>
          <p:cNvPr id="56" name="Rectangle 55"/>
          <p:cNvSpPr/>
          <p:nvPr/>
        </p:nvSpPr>
        <p:spPr>
          <a:xfrm>
            <a:off x="560153" y="5220713"/>
            <a:ext cx="6409737" cy="46544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stCxn id="56" idx="1"/>
          </p:cNvCxnSpPr>
          <p:nvPr/>
        </p:nvCxnSpPr>
        <p:spPr>
          <a:xfrm flipV="1">
            <a:off x="560153" y="5451232"/>
            <a:ext cx="6250955" cy="2204"/>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430215" y="4905223"/>
            <a:ext cx="2916568" cy="369332"/>
          </a:xfrm>
          <a:prstGeom prst="rect">
            <a:avLst/>
          </a:prstGeom>
          <a:noFill/>
        </p:spPr>
        <p:txBody>
          <a:bodyPr wrap="none" rtlCol="0">
            <a:spAutoFit/>
          </a:bodyPr>
          <a:lstStyle/>
          <a:p>
            <a:r>
              <a:rPr lang="en-US" b="1" dirty="0" smtClean="0"/>
              <a:t>ATOMIC CLOCK</a:t>
            </a:r>
            <a:r>
              <a:rPr lang="en-US" strike="sngStrike" dirty="0" smtClean="0"/>
              <a:t>(quartz circle)</a:t>
            </a:r>
            <a:endParaRPr lang="en-US" strike="sngStrike" dirty="0"/>
          </a:p>
        </p:txBody>
      </p:sp>
      <p:sp>
        <p:nvSpPr>
          <p:cNvPr id="62" name="TextBox 61"/>
          <p:cNvSpPr txBox="1"/>
          <p:nvPr/>
        </p:nvSpPr>
        <p:spPr>
          <a:xfrm>
            <a:off x="6587805" y="5946001"/>
            <a:ext cx="1391728" cy="369332"/>
          </a:xfrm>
          <a:prstGeom prst="rect">
            <a:avLst/>
          </a:prstGeom>
          <a:noFill/>
        </p:spPr>
        <p:txBody>
          <a:bodyPr wrap="none" rtlCol="0">
            <a:spAutoFit/>
          </a:bodyPr>
          <a:lstStyle/>
          <a:p>
            <a:r>
              <a:rPr lang="en-US" dirty="0" smtClean="0"/>
              <a:t>2014 </a:t>
            </a:r>
            <a:r>
              <a:rPr lang="en-US" sz="800" strike="sngStrike" dirty="0" smtClean="0"/>
              <a:t>Cisco </a:t>
            </a:r>
            <a:r>
              <a:rPr lang="en-US" sz="800" strike="sngStrike" dirty="0" err="1" smtClean="0"/>
              <a:t>Montroing</a:t>
            </a:r>
            <a:endParaRPr lang="en-US" sz="800" strike="sngStrike" dirty="0"/>
          </a:p>
        </p:txBody>
      </p:sp>
      <p:cxnSp>
        <p:nvCxnSpPr>
          <p:cNvPr id="64" name="Straight Connector 63"/>
          <p:cNvCxnSpPr/>
          <p:nvPr/>
        </p:nvCxnSpPr>
        <p:spPr>
          <a:xfrm flipV="1">
            <a:off x="5474490" y="6231320"/>
            <a:ext cx="919462" cy="41936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464177" y="6231320"/>
            <a:ext cx="707120" cy="495657"/>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968442" y="5947534"/>
            <a:ext cx="674224" cy="369332"/>
          </a:xfrm>
          <a:prstGeom prst="rect">
            <a:avLst/>
          </a:prstGeom>
          <a:noFill/>
        </p:spPr>
        <p:txBody>
          <a:bodyPr wrap="none" rtlCol="0">
            <a:spAutoFit/>
          </a:bodyPr>
          <a:lstStyle/>
          <a:p>
            <a:r>
              <a:rPr lang="en-US" dirty="0" smtClean="0"/>
              <a:t>CVPA</a:t>
            </a:r>
            <a:endParaRPr lang="en-US" dirty="0"/>
          </a:p>
        </p:txBody>
      </p:sp>
      <p:cxnSp>
        <p:nvCxnSpPr>
          <p:cNvPr id="71" name="Straight Arrow Connector 70"/>
          <p:cNvCxnSpPr>
            <a:endCxn id="33" idx="0"/>
          </p:cNvCxnSpPr>
          <p:nvPr/>
        </p:nvCxnSpPr>
        <p:spPr>
          <a:xfrm>
            <a:off x="3311219" y="6441004"/>
            <a:ext cx="4426196" cy="16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2643554" y="6500782"/>
            <a:ext cx="2238562" cy="369332"/>
          </a:xfrm>
          <a:prstGeom prst="rect">
            <a:avLst/>
          </a:prstGeom>
          <a:noFill/>
        </p:spPr>
        <p:txBody>
          <a:bodyPr wrap="none" rtlCol="0">
            <a:spAutoFit/>
          </a:bodyPr>
          <a:lstStyle/>
          <a:p>
            <a:r>
              <a:rPr lang="en-US" dirty="0" smtClean="0"/>
              <a:t>41.KING</a:t>
            </a:r>
            <a:r>
              <a:rPr lang="en-US" strike="sngStrike" dirty="0" smtClean="0"/>
              <a:t>.*tophat</a:t>
            </a:r>
            <a:r>
              <a:rPr lang="en-US" dirty="0" smtClean="0"/>
              <a:t>.88th</a:t>
            </a:r>
            <a:endParaRPr lang="en-US" dirty="0"/>
          </a:p>
        </p:txBody>
      </p:sp>
      <p:sp>
        <p:nvSpPr>
          <p:cNvPr id="73" name="TextBox 72"/>
          <p:cNvSpPr txBox="1"/>
          <p:nvPr/>
        </p:nvSpPr>
        <p:spPr>
          <a:xfrm>
            <a:off x="516474" y="4652731"/>
            <a:ext cx="3813480" cy="369332"/>
          </a:xfrm>
          <a:prstGeom prst="rect">
            <a:avLst/>
          </a:prstGeom>
          <a:noFill/>
        </p:spPr>
        <p:txBody>
          <a:bodyPr wrap="none" rtlCol="0">
            <a:spAutoFit/>
          </a:bodyPr>
          <a:lstStyle/>
          <a:p>
            <a:r>
              <a:rPr lang="en-US" b="1" dirty="0" smtClean="0"/>
              <a:t>MAINSTREET</a:t>
            </a:r>
            <a:r>
              <a:rPr lang="en-US" dirty="0" smtClean="0"/>
              <a:t>(</a:t>
            </a:r>
            <a:r>
              <a:rPr lang="en-US" dirty="0" err="1" smtClean="0"/>
              <a:t>DISNELAY,</a:t>
            </a:r>
            <a:r>
              <a:rPr lang="en-US" strike="sngStrike" dirty="0" err="1" smtClean="0"/>
              <a:t>Painted</a:t>
            </a:r>
            <a:r>
              <a:rPr lang="en-US" strike="sngStrike" dirty="0" smtClean="0"/>
              <a:t> </a:t>
            </a:r>
            <a:r>
              <a:rPr lang="en-US" strike="sngStrike" dirty="0" err="1" smtClean="0"/>
              <a:t>Laides</a:t>
            </a:r>
            <a:r>
              <a:rPr lang="en-US" dirty="0" smtClean="0"/>
              <a:t>)</a:t>
            </a:r>
            <a:endParaRPr lang="en-US" dirty="0"/>
          </a:p>
        </p:txBody>
      </p:sp>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40381" y="4924624"/>
            <a:ext cx="494778" cy="331232"/>
          </a:xfrm>
          <a:prstGeom prst="rect">
            <a:avLst/>
          </a:prstGeom>
        </p:spPr>
      </p:pic>
      <p:cxnSp>
        <p:nvCxnSpPr>
          <p:cNvPr id="76" name="Straight Connector 75"/>
          <p:cNvCxnSpPr/>
          <p:nvPr/>
        </p:nvCxnSpPr>
        <p:spPr>
          <a:xfrm flipH="1" flipV="1">
            <a:off x="3212123" y="5051617"/>
            <a:ext cx="1266092" cy="59644"/>
          </a:xfrm>
          <a:prstGeom prst="line">
            <a:avLst/>
          </a:prstGeom>
          <a:ln w="76200">
            <a:solidFill>
              <a:srgbClr val="E6E6E6"/>
            </a:solidFil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188085" y="4603880"/>
            <a:ext cx="1683208" cy="369332"/>
          </a:xfrm>
          <a:prstGeom prst="rect">
            <a:avLst/>
          </a:prstGeom>
          <a:noFill/>
        </p:spPr>
        <p:txBody>
          <a:bodyPr wrap="square" rtlCol="0">
            <a:spAutoFit/>
          </a:bodyPr>
          <a:lstStyle/>
          <a:p>
            <a:r>
              <a:rPr lang="en-US" sz="900" dirty="0" smtClean="0"/>
              <a:t>(UC Davis Music </a:t>
            </a:r>
            <a:r>
              <a:rPr lang="en-US" sz="900" dirty="0" err="1" smtClean="0"/>
              <a:t>BScl</a:t>
            </a:r>
            <a:r>
              <a:rPr lang="en-US" sz="900" dirty="0" smtClean="0"/>
              <a:t>. </a:t>
            </a:r>
            <a:r>
              <a:rPr lang="en-US" dirty="0" smtClean="0"/>
              <a:t>)</a:t>
            </a:r>
            <a:endParaRPr lang="en-US" dirty="0"/>
          </a:p>
        </p:txBody>
      </p:sp>
      <p:cxnSp>
        <p:nvCxnSpPr>
          <p:cNvPr id="79" name="Straight Connector 78"/>
          <p:cNvCxnSpPr/>
          <p:nvPr/>
        </p:nvCxnSpPr>
        <p:spPr>
          <a:xfrm>
            <a:off x="6969890" y="4905223"/>
            <a:ext cx="2036391" cy="1073850"/>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50348" y="4429930"/>
            <a:ext cx="1133644" cy="369332"/>
          </a:xfrm>
          <a:prstGeom prst="rect">
            <a:avLst/>
          </a:prstGeom>
          <a:noFill/>
        </p:spPr>
        <p:txBody>
          <a:bodyPr wrap="none" rtlCol="0">
            <a:spAutoFit/>
          </a:bodyPr>
          <a:lstStyle/>
          <a:p>
            <a:r>
              <a:rPr lang="en-US" dirty="0" smtClean="0"/>
              <a:t>FBI W:MD</a:t>
            </a:r>
            <a:endParaRPr lang="en-US" dirty="0"/>
          </a:p>
        </p:txBody>
      </p:sp>
      <p:pic>
        <p:nvPicPr>
          <p:cNvPr id="81" name="Picture 8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4492" y="3271288"/>
            <a:ext cx="827074" cy="636459"/>
          </a:xfrm>
          <a:prstGeom prst="rect">
            <a:avLst/>
          </a:prstGeom>
        </p:spPr>
      </p:pic>
      <p:cxnSp>
        <p:nvCxnSpPr>
          <p:cNvPr id="83" name="Straight Connector 82"/>
          <p:cNvCxnSpPr>
            <a:endCxn id="81" idx="2"/>
          </p:cNvCxnSpPr>
          <p:nvPr/>
        </p:nvCxnSpPr>
        <p:spPr>
          <a:xfrm flipH="1">
            <a:off x="978029" y="3271288"/>
            <a:ext cx="780433" cy="636459"/>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342003" y="3702234"/>
            <a:ext cx="3030510" cy="369332"/>
          </a:xfrm>
          <a:prstGeom prst="rect">
            <a:avLst/>
          </a:prstGeom>
          <a:noFill/>
        </p:spPr>
        <p:txBody>
          <a:bodyPr wrap="none" rtlCol="0">
            <a:spAutoFit/>
          </a:bodyPr>
          <a:lstStyle/>
          <a:p>
            <a:r>
              <a:rPr lang="en-US" dirty="0" smtClean="0"/>
              <a:t>JFK.BULLET.SHOTOER</a:t>
            </a:r>
            <a:r>
              <a:rPr lang="en-US" strike="sngStrike" dirty="0" smtClean="0"/>
              <a:t>.(“</a:t>
            </a:r>
            <a:r>
              <a:rPr lang="en-US" strike="sngStrike" dirty="0" err="1" smtClean="0"/>
              <a:t>peng</a:t>
            </a:r>
            <a:r>
              <a:rPr lang="en-US" strike="sngStrike" dirty="0" smtClean="0"/>
              <a:t>”)</a:t>
            </a:r>
            <a:endParaRPr lang="en-US" strike="sngStrike" dirty="0"/>
          </a:p>
        </p:txBody>
      </p:sp>
      <p:sp>
        <p:nvSpPr>
          <p:cNvPr id="85" name="TextBox 84"/>
          <p:cNvSpPr txBox="1"/>
          <p:nvPr/>
        </p:nvSpPr>
        <p:spPr>
          <a:xfrm>
            <a:off x="2080306" y="2215460"/>
            <a:ext cx="2461828" cy="369332"/>
          </a:xfrm>
          <a:prstGeom prst="rect">
            <a:avLst/>
          </a:prstGeom>
          <a:noFill/>
        </p:spPr>
        <p:txBody>
          <a:bodyPr wrap="none" rtlCol="0">
            <a:spAutoFit/>
          </a:bodyPr>
          <a:lstStyle/>
          <a:p>
            <a:r>
              <a:rPr lang="en-US" dirty="0" smtClean="0"/>
              <a:t>2006 INTENTE(</a:t>
            </a:r>
            <a:r>
              <a:rPr lang="en-US" strike="sngStrike" dirty="0" smtClean="0"/>
              <a:t>web </a:t>
            </a:r>
            <a:r>
              <a:rPr lang="en-US" strike="sngStrike" dirty="0" err="1" smtClean="0"/>
              <a:t>ster</a:t>
            </a:r>
            <a:r>
              <a:rPr lang="en-US" dirty="0" smtClean="0"/>
              <a:t>)</a:t>
            </a:r>
            <a:endParaRPr lang="en-US" dirty="0"/>
          </a:p>
        </p:txBody>
      </p:sp>
      <p:cxnSp>
        <p:nvCxnSpPr>
          <p:cNvPr id="87" name="Straight Arrow Connector 86"/>
          <p:cNvCxnSpPr>
            <a:endCxn id="14" idx="1"/>
          </p:cNvCxnSpPr>
          <p:nvPr/>
        </p:nvCxnSpPr>
        <p:spPr>
          <a:xfrm flipV="1">
            <a:off x="2501787" y="1563367"/>
            <a:ext cx="260708" cy="56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4372513" y="2276299"/>
            <a:ext cx="2373597" cy="4104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514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11" name="Picture 10"/>
          <p:cNvPicPr>
            <a:picLocks noChangeAspect="1"/>
          </p:cNvPicPr>
          <p:nvPr/>
        </p:nvPicPr>
        <p:blipFill>
          <a:blip r:embed="rId2"/>
          <a:stretch>
            <a:fillRect/>
          </a:stretch>
        </p:blipFill>
        <p:spPr>
          <a:xfrm>
            <a:off x="5529685" y="4377524"/>
            <a:ext cx="575742" cy="619359"/>
          </a:xfrm>
          <a:prstGeom prst="rect">
            <a:avLst/>
          </a:prstGeom>
        </p:spPr>
      </p:pic>
      <p:sp>
        <p:nvSpPr>
          <p:cNvPr id="13" name="TextBox 12"/>
          <p:cNvSpPr txBox="1"/>
          <p:nvPr/>
        </p:nvSpPr>
        <p:spPr>
          <a:xfrm>
            <a:off x="2762495" y="1851279"/>
            <a:ext cx="1192442" cy="369332"/>
          </a:xfrm>
          <a:prstGeom prst="rect">
            <a:avLst/>
          </a:prstGeom>
          <a:noFill/>
        </p:spPr>
        <p:txBody>
          <a:bodyPr wrap="none" rtlCol="0">
            <a:spAutoFit/>
          </a:bodyPr>
          <a:lstStyle/>
          <a:p>
            <a:r>
              <a:rPr lang="en-US" b="1" strike="sngStrike" dirty="0" smtClean="0"/>
              <a:t>Sport Coat</a:t>
            </a:r>
            <a:endParaRPr lang="en-US" b="1" strike="sngStrike" dirty="0"/>
          </a:p>
        </p:txBody>
      </p:sp>
      <p:sp>
        <p:nvSpPr>
          <p:cNvPr id="14" name="TextBox 13"/>
          <p:cNvSpPr txBox="1"/>
          <p:nvPr/>
        </p:nvSpPr>
        <p:spPr>
          <a:xfrm>
            <a:off x="2762495" y="1240201"/>
            <a:ext cx="2462725" cy="646331"/>
          </a:xfrm>
          <a:prstGeom prst="rect">
            <a:avLst/>
          </a:prstGeom>
          <a:noFill/>
        </p:spPr>
        <p:txBody>
          <a:bodyPr wrap="none" rtlCol="0">
            <a:spAutoFit/>
          </a:bodyPr>
          <a:lstStyle/>
          <a:p>
            <a:r>
              <a:rPr lang="en-US" dirty="0" smtClean="0"/>
              <a:t>NAVY(West Marin)</a:t>
            </a:r>
          </a:p>
          <a:p>
            <a:r>
              <a:rPr lang="en-US" dirty="0" err="1" smtClean="0"/>
              <a:t>nonPoliceCity</a:t>
            </a:r>
            <a:r>
              <a:rPr lang="en-US" dirty="0" smtClean="0"/>
              <a:t>(“Carmel”)</a:t>
            </a:r>
            <a:endParaRPr lang="en-US" dirty="0"/>
          </a:p>
        </p:txBody>
      </p:sp>
      <p:cxnSp>
        <p:nvCxnSpPr>
          <p:cNvPr id="21" name="Straight Arrow Connector 20"/>
          <p:cNvCxnSpPr>
            <a:endCxn id="19" idx="1"/>
          </p:cNvCxnSpPr>
          <p:nvPr/>
        </p:nvCxnSpPr>
        <p:spPr>
          <a:xfrm>
            <a:off x="7221415" y="1327586"/>
            <a:ext cx="2004647" cy="1787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6582141" y="1043354"/>
            <a:ext cx="2507353" cy="369332"/>
          </a:xfrm>
          <a:prstGeom prst="rect">
            <a:avLst/>
          </a:prstGeom>
          <a:noFill/>
        </p:spPr>
        <p:txBody>
          <a:bodyPr wrap="none" rtlCol="0">
            <a:spAutoFit/>
          </a:bodyPr>
          <a:lstStyle/>
          <a:p>
            <a:r>
              <a:rPr lang="en-US" dirty="0" err="1" smtClean="0"/>
              <a:t>CPVA.</a:t>
            </a:r>
            <a:r>
              <a:rPr lang="en-US" sz="800" strike="sngStrike" dirty="0" err="1" smtClean="0"/>
              <a:t>simming</a:t>
            </a:r>
            <a:r>
              <a:rPr lang="en-US" sz="800" strike="sngStrike" dirty="0" smtClean="0"/>
              <a:t> </a:t>
            </a:r>
            <a:r>
              <a:rPr lang="en-US" sz="800" strike="sngStrike" dirty="0" err="1" smtClean="0"/>
              <a:t>pooel</a:t>
            </a:r>
            <a:r>
              <a:rPr lang="en-US" dirty="0" err="1" smtClean="0"/>
              <a:t>.CHINA.</a:t>
            </a:r>
            <a:r>
              <a:rPr lang="en-US" strike="sngStrike" dirty="0" err="1" smtClean="0"/>
              <a:t>yang</a:t>
            </a:r>
            <a:endParaRPr lang="en-US" strike="sngStrike" dirty="0"/>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124" y="1445766"/>
            <a:ext cx="1436258" cy="1436258"/>
          </a:xfrm>
          <a:prstGeom prst="rect">
            <a:avLst/>
          </a:prstGeom>
        </p:spPr>
      </p:pic>
      <p:sp>
        <p:nvSpPr>
          <p:cNvPr id="36" name="TextBox 35"/>
          <p:cNvSpPr txBox="1"/>
          <p:nvPr/>
        </p:nvSpPr>
        <p:spPr>
          <a:xfrm>
            <a:off x="2762495" y="998423"/>
            <a:ext cx="1366593" cy="369332"/>
          </a:xfrm>
          <a:prstGeom prst="rect">
            <a:avLst/>
          </a:prstGeom>
          <a:noFill/>
        </p:spPr>
        <p:txBody>
          <a:bodyPr wrap="none" rtlCol="0">
            <a:spAutoFit/>
          </a:bodyPr>
          <a:lstStyle/>
          <a:p>
            <a:r>
              <a:rPr lang="en-US" strike="sngStrike" dirty="0" err="1"/>
              <a:t>p</a:t>
            </a:r>
            <a:r>
              <a:rPr lang="en-US" strike="sngStrike" dirty="0" err="1" smtClean="0"/>
              <a:t>hil</a:t>
            </a:r>
            <a:r>
              <a:rPr lang="en-US" dirty="0" err="1" smtClean="0"/>
              <a:t>.JFK.MLK</a:t>
            </a:r>
            <a:endParaRPr lang="en-US" dirty="0"/>
          </a:p>
        </p:txBody>
      </p:sp>
      <p:sp>
        <p:nvSpPr>
          <p:cNvPr id="43" name="Rectangle 42"/>
          <p:cNvSpPr/>
          <p:nvPr/>
        </p:nvSpPr>
        <p:spPr>
          <a:xfrm>
            <a:off x="7387071" y="3915689"/>
            <a:ext cx="719948" cy="251661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a:stCxn id="43" idx="2"/>
            <a:endCxn id="43" idx="0"/>
          </p:cNvCxnSpPr>
          <p:nvPr/>
        </p:nvCxnSpPr>
        <p:spPr>
          <a:xfrm flipV="1">
            <a:off x="7747045" y="3915689"/>
            <a:ext cx="0" cy="2516616"/>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3445791" y="1412686"/>
            <a:ext cx="1683056" cy="0"/>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191640" y="4090533"/>
            <a:ext cx="1080745" cy="369332"/>
          </a:xfrm>
          <a:prstGeom prst="rect">
            <a:avLst/>
          </a:prstGeom>
          <a:noFill/>
        </p:spPr>
        <p:txBody>
          <a:bodyPr wrap="none" rtlCol="0">
            <a:spAutoFit/>
          </a:bodyPr>
          <a:lstStyle/>
          <a:p>
            <a:r>
              <a:rPr lang="en-US" dirty="0" smtClean="0"/>
              <a:t>FBI:WMD</a:t>
            </a:r>
            <a:endParaRPr lang="en-US" dirty="0"/>
          </a:p>
        </p:txBody>
      </p:sp>
      <p:pic>
        <p:nvPicPr>
          <p:cNvPr id="81" name="Picture 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431" y="3266158"/>
            <a:ext cx="827074" cy="636459"/>
          </a:xfrm>
          <a:prstGeom prst="rect">
            <a:avLst/>
          </a:prstGeom>
        </p:spPr>
      </p:pic>
      <p:cxnSp>
        <p:nvCxnSpPr>
          <p:cNvPr id="83" name="Straight Connector 82"/>
          <p:cNvCxnSpPr>
            <a:endCxn id="81" idx="2"/>
          </p:cNvCxnSpPr>
          <p:nvPr/>
        </p:nvCxnSpPr>
        <p:spPr>
          <a:xfrm flipH="1">
            <a:off x="978029" y="3271288"/>
            <a:ext cx="780433" cy="636459"/>
          </a:xfrm>
          <a:prstGeom prst="line">
            <a:avLst/>
          </a:prstGeom>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1493834" y="4377524"/>
            <a:ext cx="3030510" cy="369332"/>
          </a:xfrm>
          <a:prstGeom prst="rect">
            <a:avLst/>
          </a:prstGeom>
          <a:noFill/>
        </p:spPr>
        <p:txBody>
          <a:bodyPr wrap="none" rtlCol="0">
            <a:spAutoFit/>
          </a:bodyPr>
          <a:lstStyle/>
          <a:p>
            <a:r>
              <a:rPr lang="en-US" dirty="0" smtClean="0"/>
              <a:t>JFK.BULLET.SHOTOER</a:t>
            </a:r>
            <a:r>
              <a:rPr lang="en-US" strike="sngStrike" dirty="0" smtClean="0"/>
              <a:t>.(“</a:t>
            </a:r>
            <a:r>
              <a:rPr lang="en-US" strike="sngStrike" dirty="0" err="1" smtClean="0"/>
              <a:t>peng</a:t>
            </a:r>
            <a:r>
              <a:rPr lang="en-US" strike="sngStrike" dirty="0" smtClean="0"/>
              <a:t>”)</a:t>
            </a:r>
            <a:endParaRPr lang="en-US" strike="sngStrike" dirty="0"/>
          </a:p>
        </p:txBody>
      </p:sp>
      <p:cxnSp>
        <p:nvCxnSpPr>
          <p:cNvPr id="87" name="Straight Arrow Connector 86"/>
          <p:cNvCxnSpPr>
            <a:endCxn id="14" idx="1"/>
          </p:cNvCxnSpPr>
          <p:nvPr/>
        </p:nvCxnSpPr>
        <p:spPr>
          <a:xfrm flipV="1">
            <a:off x="2501787" y="1563367"/>
            <a:ext cx="260708" cy="56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36057" y="4042651"/>
            <a:ext cx="754001" cy="754001"/>
          </a:xfrm>
          <a:prstGeom prst="rect">
            <a:avLst/>
          </a:prstGeom>
        </p:spPr>
      </p:pic>
      <p:sp>
        <p:nvSpPr>
          <p:cNvPr id="7" name="Rectangle 6"/>
          <p:cNvSpPr/>
          <p:nvPr/>
        </p:nvSpPr>
        <p:spPr>
          <a:xfrm>
            <a:off x="3445791" y="5627077"/>
            <a:ext cx="3367266" cy="110196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CITY HALL</a:t>
            </a:r>
            <a:endParaRPr lang="en-US" dirty="0">
              <a:solidFill>
                <a:schemeClr val="tx1"/>
              </a:solidFill>
            </a:endParaRPr>
          </a:p>
        </p:txBody>
      </p:sp>
      <p:sp>
        <p:nvSpPr>
          <p:cNvPr id="15" name="Oval 14"/>
          <p:cNvSpPr/>
          <p:nvPr/>
        </p:nvSpPr>
        <p:spPr>
          <a:xfrm>
            <a:off x="4853355" y="5650523"/>
            <a:ext cx="550984" cy="316523"/>
          </a:xfrm>
          <a:prstGeom prst="ellipse">
            <a:avLst/>
          </a:prstGeom>
          <a:solidFill>
            <a:srgbClr val="F8F6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3610708" y="5173997"/>
            <a:ext cx="1003801" cy="369332"/>
          </a:xfrm>
          <a:prstGeom prst="rect">
            <a:avLst/>
          </a:prstGeom>
          <a:noFill/>
        </p:spPr>
        <p:txBody>
          <a:bodyPr wrap="none" rtlCol="0">
            <a:spAutoFit/>
          </a:bodyPr>
          <a:lstStyle/>
          <a:p>
            <a:r>
              <a:rPr lang="en-US" dirty="0" smtClean="0"/>
              <a:t>41.MYLK</a:t>
            </a:r>
            <a:endParaRPr lang="en-US" dirty="0"/>
          </a:p>
        </p:txBody>
      </p:sp>
      <p:sp>
        <p:nvSpPr>
          <p:cNvPr id="22" name="TextBox 21"/>
          <p:cNvSpPr txBox="1"/>
          <p:nvPr/>
        </p:nvSpPr>
        <p:spPr>
          <a:xfrm>
            <a:off x="5128847" y="3774831"/>
            <a:ext cx="998991" cy="369332"/>
          </a:xfrm>
          <a:prstGeom prst="rect">
            <a:avLst/>
          </a:prstGeom>
          <a:noFill/>
        </p:spPr>
        <p:txBody>
          <a:bodyPr wrap="none" rtlCol="0">
            <a:spAutoFit/>
          </a:bodyPr>
          <a:lstStyle/>
          <a:p>
            <a:r>
              <a:rPr lang="en-US" dirty="0" smtClean="0"/>
              <a:t>2005 x/y</a:t>
            </a:r>
            <a:endParaRPr lang="en-US" dirty="0"/>
          </a:p>
        </p:txBody>
      </p:sp>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96000" y="5147505"/>
            <a:ext cx="281069" cy="211158"/>
          </a:xfrm>
          <a:prstGeom prst="rect">
            <a:avLst/>
          </a:prstGeom>
        </p:spPr>
      </p:pic>
      <p:cxnSp>
        <p:nvCxnSpPr>
          <p:cNvPr id="39" name="Straight Connector 38"/>
          <p:cNvCxnSpPr/>
          <p:nvPr/>
        </p:nvCxnSpPr>
        <p:spPr>
          <a:xfrm flipH="1" flipV="1">
            <a:off x="6096000" y="5024384"/>
            <a:ext cx="486141" cy="4552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607436" y="2636473"/>
            <a:ext cx="5231689" cy="923330"/>
          </a:xfrm>
          <a:prstGeom prst="rect">
            <a:avLst/>
          </a:prstGeom>
          <a:noFill/>
        </p:spPr>
        <p:txBody>
          <a:bodyPr wrap="none" rtlCol="0">
            <a:spAutoFit/>
          </a:bodyPr>
          <a:lstStyle/>
          <a:p>
            <a:r>
              <a:rPr lang="en-US" dirty="0" err="1" smtClean="0"/>
              <a:t>phil</a:t>
            </a:r>
            <a:r>
              <a:rPr lang="en-US" dirty="0" smtClean="0"/>
              <a:t>(Phillis)</a:t>
            </a:r>
          </a:p>
          <a:p>
            <a:r>
              <a:rPr lang="en-US" dirty="0" smtClean="0"/>
              <a:t>PENTOGN.MILITARY.US.BASE.PAUL.PX.SHOES[1D8723]</a:t>
            </a:r>
          </a:p>
          <a:p>
            <a:r>
              <a:rPr lang="en-US" dirty="0" smtClean="0"/>
              <a:t>IPX CHECKPON CHARLIE(</a:t>
            </a:r>
            <a:endParaRPr lang="en-US" dirty="0"/>
          </a:p>
        </p:txBody>
      </p:sp>
      <p:cxnSp>
        <p:nvCxnSpPr>
          <p:cNvPr id="48" name="Straight Arrow Connector 47"/>
          <p:cNvCxnSpPr/>
          <p:nvPr/>
        </p:nvCxnSpPr>
        <p:spPr>
          <a:xfrm>
            <a:off x="4287319" y="3653870"/>
            <a:ext cx="1530237" cy="1576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79152" y="3779263"/>
            <a:ext cx="2143125" cy="2143125"/>
          </a:xfrm>
          <a:prstGeom prst="rect">
            <a:avLst/>
          </a:prstGeom>
        </p:spPr>
      </p:pic>
      <p:cxnSp>
        <p:nvCxnSpPr>
          <p:cNvPr id="59" name="Straight Connector 58"/>
          <p:cNvCxnSpPr/>
          <p:nvPr/>
        </p:nvCxnSpPr>
        <p:spPr>
          <a:xfrm>
            <a:off x="9199099" y="3429561"/>
            <a:ext cx="2836985" cy="2591742"/>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79152" y="1299984"/>
            <a:ext cx="2143125" cy="2143125"/>
          </a:xfrm>
          <a:prstGeom prst="rect">
            <a:avLst/>
          </a:prstGeom>
        </p:spPr>
      </p:pic>
      <p:sp>
        <p:nvSpPr>
          <p:cNvPr id="63" name="TextBox 62"/>
          <p:cNvSpPr txBox="1"/>
          <p:nvPr/>
        </p:nvSpPr>
        <p:spPr>
          <a:xfrm>
            <a:off x="9443848" y="3481517"/>
            <a:ext cx="1244251" cy="369332"/>
          </a:xfrm>
          <a:prstGeom prst="rect">
            <a:avLst/>
          </a:prstGeom>
          <a:noFill/>
        </p:spPr>
        <p:txBody>
          <a:bodyPr wrap="none" rtlCol="0">
            <a:spAutoFit/>
          </a:bodyPr>
          <a:lstStyle/>
          <a:p>
            <a:r>
              <a:rPr lang="en-US" dirty="0" smtClean="0"/>
              <a:t>Phillis Price</a:t>
            </a:r>
            <a:endParaRPr lang="en-US" dirty="0"/>
          </a:p>
        </p:txBody>
      </p:sp>
      <p:sp>
        <p:nvSpPr>
          <p:cNvPr id="65" name="TextBox 64"/>
          <p:cNvSpPr txBox="1"/>
          <p:nvPr/>
        </p:nvSpPr>
        <p:spPr>
          <a:xfrm>
            <a:off x="9199099" y="5967046"/>
            <a:ext cx="1972207" cy="369332"/>
          </a:xfrm>
          <a:prstGeom prst="rect">
            <a:avLst/>
          </a:prstGeom>
          <a:noFill/>
        </p:spPr>
        <p:txBody>
          <a:bodyPr wrap="none" rtlCol="0">
            <a:spAutoFit/>
          </a:bodyPr>
          <a:lstStyle/>
          <a:p>
            <a:r>
              <a:rPr lang="en-US" strike="sngStrike" dirty="0" err="1" smtClean="0"/>
              <a:t>Gorbache</a:t>
            </a:r>
            <a:r>
              <a:rPr lang="en-US" strike="sngStrike" dirty="0" smtClean="0"/>
              <a:t>(depress)</a:t>
            </a:r>
            <a:endParaRPr lang="en-US" strike="sngStrike" dirty="0"/>
          </a:p>
        </p:txBody>
      </p:sp>
      <p:sp>
        <p:nvSpPr>
          <p:cNvPr id="69" name="TextBox 68"/>
          <p:cNvSpPr txBox="1"/>
          <p:nvPr/>
        </p:nvSpPr>
        <p:spPr>
          <a:xfrm>
            <a:off x="8839125" y="5627077"/>
            <a:ext cx="490584" cy="369332"/>
          </a:xfrm>
          <a:prstGeom prst="rect">
            <a:avLst/>
          </a:prstGeom>
          <a:noFill/>
        </p:spPr>
        <p:txBody>
          <a:bodyPr wrap="none" rtlCol="0">
            <a:spAutoFit/>
          </a:bodyPr>
          <a:lstStyle/>
          <a:p>
            <a:r>
              <a:rPr lang="en-US" b="1" dirty="0" smtClean="0"/>
              <a:t>IPX</a:t>
            </a:r>
            <a:endParaRPr lang="en-US" b="1" dirty="0"/>
          </a:p>
        </p:txBody>
      </p:sp>
      <p:sp>
        <p:nvSpPr>
          <p:cNvPr id="70" name="TextBox 69"/>
          <p:cNvSpPr txBox="1"/>
          <p:nvPr/>
        </p:nvSpPr>
        <p:spPr>
          <a:xfrm>
            <a:off x="872012" y="848860"/>
            <a:ext cx="1365758" cy="369332"/>
          </a:xfrm>
          <a:prstGeom prst="rect">
            <a:avLst/>
          </a:prstGeom>
          <a:noFill/>
        </p:spPr>
        <p:txBody>
          <a:bodyPr wrap="none" rtlCol="0">
            <a:spAutoFit/>
          </a:bodyPr>
          <a:lstStyle/>
          <a:p>
            <a:r>
              <a:rPr lang="en-US" b="1" strike="sngStrike" dirty="0" smtClean="0"/>
              <a:t>IBM L3 Swat</a:t>
            </a:r>
            <a:endParaRPr lang="en-US" b="1" strike="sngStrike" dirty="0"/>
          </a:p>
        </p:txBody>
      </p:sp>
      <p:pic>
        <p:nvPicPr>
          <p:cNvPr id="75" name="Picture 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966721" y="5974410"/>
            <a:ext cx="1088965" cy="764186"/>
          </a:xfrm>
          <a:prstGeom prst="rect">
            <a:avLst/>
          </a:prstGeom>
        </p:spPr>
      </p:pic>
      <p:cxnSp>
        <p:nvCxnSpPr>
          <p:cNvPr id="82" name="Straight Connector 81"/>
          <p:cNvCxnSpPr/>
          <p:nvPr/>
        </p:nvCxnSpPr>
        <p:spPr>
          <a:xfrm>
            <a:off x="8921262" y="6151712"/>
            <a:ext cx="2532184" cy="2634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872012" y="746535"/>
            <a:ext cx="18980" cy="6111465"/>
          </a:xfrm>
          <a:prstGeom prst="line">
            <a:avLst/>
          </a:prstGeom>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938322" y="1140172"/>
            <a:ext cx="213864" cy="213864"/>
          </a:xfrm>
          <a:prstGeom prst="rect">
            <a:avLst/>
          </a:prstGeom>
        </p:spPr>
      </p:pic>
      <p:cxnSp>
        <p:nvCxnSpPr>
          <p:cNvPr id="94" name="Straight Connector 93"/>
          <p:cNvCxnSpPr>
            <a:endCxn id="91" idx="2"/>
          </p:cNvCxnSpPr>
          <p:nvPr/>
        </p:nvCxnSpPr>
        <p:spPr>
          <a:xfrm>
            <a:off x="9985572" y="1111594"/>
            <a:ext cx="59682" cy="2424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9419552" y="776372"/>
            <a:ext cx="1132041" cy="492443"/>
          </a:xfrm>
          <a:prstGeom prst="rect">
            <a:avLst/>
          </a:prstGeom>
          <a:noFill/>
        </p:spPr>
        <p:txBody>
          <a:bodyPr wrap="none" rtlCol="0">
            <a:spAutoFit/>
          </a:bodyPr>
          <a:lstStyle/>
          <a:p>
            <a:r>
              <a:rPr lang="en-US" b="1" dirty="0" smtClean="0"/>
              <a:t>INTERNET</a:t>
            </a:r>
          </a:p>
          <a:p>
            <a:r>
              <a:rPr lang="en-US" sz="800" b="1" strike="sngStrike" dirty="0" smtClean="0"/>
              <a:t>(web </a:t>
            </a:r>
            <a:r>
              <a:rPr lang="en-US" sz="800" b="1" strike="sngStrike" dirty="0" err="1" smtClean="0"/>
              <a:t>ster</a:t>
            </a:r>
            <a:endParaRPr lang="en-US" b="1" strike="sngStrike" dirty="0"/>
          </a:p>
        </p:txBody>
      </p:sp>
      <p:sp>
        <p:nvSpPr>
          <p:cNvPr id="99" name="TextBox 98"/>
          <p:cNvSpPr txBox="1"/>
          <p:nvPr/>
        </p:nvSpPr>
        <p:spPr>
          <a:xfrm>
            <a:off x="6813057" y="1806048"/>
            <a:ext cx="1337226" cy="738664"/>
          </a:xfrm>
          <a:prstGeom prst="rect">
            <a:avLst/>
          </a:prstGeom>
          <a:noFill/>
        </p:spPr>
        <p:txBody>
          <a:bodyPr wrap="none" rtlCol="0">
            <a:spAutoFit/>
          </a:bodyPr>
          <a:lstStyle/>
          <a:p>
            <a:r>
              <a:rPr lang="en-US" dirty="0" smtClean="0"/>
              <a:t>KOCEMAN</a:t>
            </a:r>
            <a:br>
              <a:rPr lang="en-US" dirty="0" smtClean="0"/>
            </a:br>
            <a:r>
              <a:rPr lang="en-US" sz="800" strike="sngStrike" dirty="0" err="1" smtClean="0"/>
              <a:t>ibm</a:t>
            </a:r>
            <a:r>
              <a:rPr lang="en-US" sz="800" dirty="0" smtClean="0"/>
              <a:t> BLACK </a:t>
            </a:r>
            <a:r>
              <a:rPr lang="en-US" sz="800" strike="sngStrike" dirty="0" err="1" smtClean="0"/>
              <a:t>streekcrim</a:t>
            </a:r>
            <a:r>
              <a:rPr lang="en-US" sz="800" strike="sngStrike" dirty="0" smtClean="0"/>
              <a:t> </a:t>
            </a:r>
            <a:r>
              <a:rPr lang="en-US" sz="800" strike="sngStrike" dirty="0" err="1" smtClean="0"/>
              <a:t>fiitng</a:t>
            </a:r>
            <a:endParaRPr lang="en-US" sz="800" strike="sngStrike" dirty="0" smtClean="0"/>
          </a:p>
          <a:p>
            <a:r>
              <a:rPr lang="en-US" sz="800" strike="sngStrike" dirty="0" smtClean="0"/>
              <a:t>(delta)</a:t>
            </a:r>
          </a:p>
          <a:p>
            <a:r>
              <a:rPr lang="en-US" sz="800" dirty="0" smtClean="0"/>
              <a:t>Apple BLACK</a:t>
            </a:r>
            <a:endParaRPr lang="en-US" sz="800" dirty="0"/>
          </a:p>
        </p:txBody>
      </p:sp>
    </p:spTree>
    <p:extLst>
      <p:ext uri="{BB962C8B-B14F-4D97-AF65-F5344CB8AC3E}">
        <p14:creationId xmlns:p14="http://schemas.microsoft.com/office/powerpoint/2010/main" val="449428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cxnSp>
        <p:nvCxnSpPr>
          <p:cNvPr id="88" name="Straight Connector 87"/>
          <p:cNvCxnSpPr/>
          <p:nvPr/>
        </p:nvCxnSpPr>
        <p:spPr>
          <a:xfrm flipH="1">
            <a:off x="872012" y="746535"/>
            <a:ext cx="18980" cy="6111465"/>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9419552" y="776372"/>
            <a:ext cx="1132041" cy="492443"/>
          </a:xfrm>
          <a:prstGeom prst="rect">
            <a:avLst/>
          </a:prstGeom>
          <a:noFill/>
        </p:spPr>
        <p:txBody>
          <a:bodyPr wrap="none" rtlCol="0">
            <a:spAutoFit/>
          </a:bodyPr>
          <a:lstStyle/>
          <a:p>
            <a:r>
              <a:rPr lang="en-US" b="1" dirty="0" smtClean="0"/>
              <a:t>INTERNET</a:t>
            </a:r>
          </a:p>
          <a:p>
            <a:r>
              <a:rPr lang="en-US" sz="800" b="1" strike="sngStrike" dirty="0" smtClean="0"/>
              <a:t>(web </a:t>
            </a:r>
            <a:r>
              <a:rPr lang="en-US" sz="800" b="1" strike="sngStrike" dirty="0" err="1" smtClean="0"/>
              <a:t>ster</a:t>
            </a:r>
            <a:endParaRPr lang="en-US" b="1" strike="sngStrike" dirty="0"/>
          </a:p>
        </p:txBody>
      </p:sp>
      <p:sp>
        <p:nvSpPr>
          <p:cNvPr id="42" name="TextBox 41"/>
          <p:cNvSpPr txBox="1"/>
          <p:nvPr/>
        </p:nvSpPr>
        <p:spPr>
          <a:xfrm>
            <a:off x="5920154" y="5078427"/>
            <a:ext cx="2180212" cy="954107"/>
          </a:xfrm>
          <a:prstGeom prst="rect">
            <a:avLst/>
          </a:prstGeom>
          <a:noFill/>
        </p:spPr>
        <p:txBody>
          <a:bodyPr wrap="none" rtlCol="0">
            <a:spAutoFit/>
          </a:bodyPr>
          <a:lstStyle/>
          <a:p>
            <a:r>
              <a:rPr lang="en-US" sz="3200" dirty="0" smtClean="0"/>
              <a:t>KOCHEMAN</a:t>
            </a:r>
            <a:br>
              <a:rPr lang="en-US" sz="3200" dirty="0" smtClean="0"/>
            </a:br>
            <a:r>
              <a:rPr lang="en-US" sz="800" strike="sngStrike" dirty="0" err="1" smtClean="0"/>
              <a:t>ibm</a:t>
            </a:r>
            <a:r>
              <a:rPr lang="en-US" sz="800" dirty="0" smtClean="0"/>
              <a:t> BLACK </a:t>
            </a:r>
            <a:r>
              <a:rPr lang="en-US" sz="800" strike="sngStrike" dirty="0" err="1" smtClean="0"/>
              <a:t>streekcrim</a:t>
            </a:r>
            <a:r>
              <a:rPr lang="en-US" sz="800" strike="sngStrike" dirty="0" smtClean="0"/>
              <a:t> </a:t>
            </a:r>
            <a:r>
              <a:rPr lang="en-US" sz="800" strike="sngStrike" dirty="0" err="1" smtClean="0"/>
              <a:t>fiitng</a:t>
            </a:r>
            <a:endParaRPr lang="en-US" sz="800" strike="sngStrike" dirty="0" smtClean="0"/>
          </a:p>
          <a:p>
            <a:r>
              <a:rPr lang="en-US" sz="800" strike="sngStrike" dirty="0" smtClean="0"/>
              <a:t>(delta)</a:t>
            </a:r>
          </a:p>
          <a:p>
            <a:r>
              <a:rPr lang="en-US" sz="800" dirty="0" smtClean="0"/>
              <a:t>Apple BLACK</a:t>
            </a:r>
            <a:endParaRPr lang="en-US" sz="800" dirty="0"/>
          </a:p>
        </p:txBody>
      </p:sp>
      <p:sp>
        <p:nvSpPr>
          <p:cNvPr id="2" name="TextBox 1"/>
          <p:cNvSpPr txBox="1"/>
          <p:nvPr/>
        </p:nvSpPr>
        <p:spPr>
          <a:xfrm>
            <a:off x="2037158" y="3132049"/>
            <a:ext cx="8176021" cy="1384995"/>
          </a:xfrm>
          <a:prstGeom prst="rect">
            <a:avLst/>
          </a:prstGeom>
          <a:noFill/>
        </p:spPr>
        <p:txBody>
          <a:bodyPr wrap="none" rtlCol="0">
            <a:spAutoFit/>
          </a:bodyPr>
          <a:lstStyle/>
          <a:p>
            <a:r>
              <a:rPr lang="en-US" sz="6600" dirty="0" smtClean="0"/>
              <a:t>HOMICIDE:SUNSTROKE</a:t>
            </a:r>
          </a:p>
          <a:p>
            <a:r>
              <a:rPr lang="en-US" strike="sngStrike" dirty="0" smtClean="0"/>
              <a:t>Band: “Crime does not pay”</a:t>
            </a:r>
            <a:endParaRPr lang="en-US" strike="sngStrike" dirty="0"/>
          </a:p>
        </p:txBody>
      </p:sp>
      <p:sp>
        <p:nvSpPr>
          <p:cNvPr id="3" name="TextBox 2"/>
          <p:cNvSpPr txBox="1"/>
          <p:nvPr/>
        </p:nvSpPr>
        <p:spPr>
          <a:xfrm>
            <a:off x="3552092" y="5252633"/>
            <a:ext cx="1770036" cy="523220"/>
          </a:xfrm>
          <a:prstGeom prst="rect">
            <a:avLst/>
          </a:prstGeom>
          <a:noFill/>
        </p:spPr>
        <p:txBody>
          <a:bodyPr wrap="none" rtlCol="0">
            <a:spAutoFit/>
          </a:bodyPr>
          <a:lstStyle/>
          <a:p>
            <a:r>
              <a:rPr lang="en-US" sz="2800" b="1" dirty="0" smtClean="0"/>
              <a:t>EVIDENCE:</a:t>
            </a:r>
            <a:endParaRPr lang="en-US" sz="2800" b="1" dirty="0"/>
          </a:p>
        </p:txBody>
      </p:sp>
      <p:sp>
        <p:nvSpPr>
          <p:cNvPr id="46" name="5-Point Star 45"/>
          <p:cNvSpPr/>
          <p:nvPr/>
        </p:nvSpPr>
        <p:spPr>
          <a:xfrm>
            <a:off x="2036986" y="1147983"/>
            <a:ext cx="2524360" cy="2025152"/>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096" y="908921"/>
            <a:ext cx="1662596" cy="2223128"/>
          </a:xfrm>
          <a:prstGeom prst="rect">
            <a:avLst/>
          </a:prstGeom>
        </p:spPr>
      </p:pic>
      <p:sp>
        <p:nvSpPr>
          <p:cNvPr id="8" name="Rectangle 7"/>
          <p:cNvSpPr/>
          <p:nvPr/>
        </p:nvSpPr>
        <p:spPr>
          <a:xfrm>
            <a:off x="890992" y="776372"/>
            <a:ext cx="2760051" cy="369332"/>
          </a:xfrm>
          <a:prstGeom prst="rect">
            <a:avLst/>
          </a:prstGeom>
        </p:spPr>
        <p:txBody>
          <a:bodyPr wrap="none">
            <a:spAutoFit/>
          </a:bodyPr>
          <a:lstStyle/>
          <a:p>
            <a:r>
              <a:rPr lang="en-US" dirty="0"/>
              <a:t>PENTAGON VIRIGNA MARY </a:t>
            </a:r>
          </a:p>
        </p:txBody>
      </p:sp>
      <p:cxnSp>
        <p:nvCxnSpPr>
          <p:cNvPr id="10" name="Straight Connector 9"/>
          <p:cNvCxnSpPr/>
          <p:nvPr/>
        </p:nvCxnSpPr>
        <p:spPr>
          <a:xfrm flipV="1">
            <a:off x="4700954" y="908921"/>
            <a:ext cx="2965938" cy="1541202"/>
          </a:xfrm>
          <a:prstGeom prst="line">
            <a:avLst/>
          </a:prstGeom>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7396" y="1176067"/>
            <a:ext cx="362481" cy="362481"/>
          </a:xfrm>
          <a:prstGeom prst="rect">
            <a:avLst/>
          </a:prstGeom>
        </p:spPr>
      </p:pic>
      <p:cxnSp>
        <p:nvCxnSpPr>
          <p:cNvPr id="16" name="Straight Connector 15"/>
          <p:cNvCxnSpPr/>
          <p:nvPr/>
        </p:nvCxnSpPr>
        <p:spPr>
          <a:xfrm flipH="1" flipV="1">
            <a:off x="935467" y="1145704"/>
            <a:ext cx="694041" cy="46035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872012" y="6206740"/>
            <a:ext cx="11319988"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920154" y="5991297"/>
            <a:ext cx="1659429" cy="215444"/>
          </a:xfrm>
          <a:prstGeom prst="rect">
            <a:avLst/>
          </a:prstGeom>
          <a:noFill/>
        </p:spPr>
        <p:txBody>
          <a:bodyPr wrap="none" rtlCol="0">
            <a:spAutoFit/>
          </a:bodyPr>
          <a:lstStyle/>
          <a:p>
            <a:r>
              <a:rPr lang="en-US" sz="800" dirty="0" err="1" smtClean="0"/>
              <a:t>nonPoliceMPA.nonPoliceCfgLogical</a:t>
            </a:r>
            <a:endParaRPr lang="en-US" sz="800" dirty="0"/>
          </a:p>
        </p:txBody>
      </p:sp>
      <p:cxnSp>
        <p:nvCxnSpPr>
          <p:cNvPr id="25" name="Straight Connector 24"/>
          <p:cNvCxnSpPr/>
          <p:nvPr/>
        </p:nvCxnSpPr>
        <p:spPr>
          <a:xfrm flipV="1">
            <a:off x="5769066" y="5852130"/>
            <a:ext cx="854472" cy="139167"/>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4"/>
          <a:stretch>
            <a:fillRect/>
          </a:stretch>
        </p:blipFill>
        <p:spPr>
          <a:xfrm>
            <a:off x="4229972" y="6246514"/>
            <a:ext cx="941964" cy="529855"/>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04037" y="6274276"/>
            <a:ext cx="698564" cy="502093"/>
          </a:xfrm>
          <a:prstGeom prst="rect">
            <a:avLst/>
          </a:prstGeom>
        </p:spPr>
      </p:pic>
      <p:cxnSp>
        <p:nvCxnSpPr>
          <p:cNvPr id="31" name="Straight Connector 30"/>
          <p:cNvCxnSpPr/>
          <p:nvPr/>
        </p:nvCxnSpPr>
        <p:spPr>
          <a:xfrm>
            <a:off x="3188677" y="6380278"/>
            <a:ext cx="1248433" cy="257350"/>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35958" y="6274276"/>
            <a:ext cx="863207" cy="465455"/>
          </a:xfrm>
          <a:prstGeom prst="rect">
            <a:avLst/>
          </a:prstGeom>
        </p:spPr>
      </p:pic>
      <p:sp>
        <p:nvSpPr>
          <p:cNvPr id="34" name="TextBox 33"/>
          <p:cNvSpPr txBox="1"/>
          <p:nvPr/>
        </p:nvSpPr>
        <p:spPr>
          <a:xfrm>
            <a:off x="5299307" y="6364890"/>
            <a:ext cx="4197944" cy="369332"/>
          </a:xfrm>
          <a:prstGeom prst="rect">
            <a:avLst/>
          </a:prstGeom>
          <a:noFill/>
        </p:spPr>
        <p:txBody>
          <a:bodyPr wrap="none" rtlCol="0">
            <a:spAutoFit/>
          </a:bodyPr>
          <a:lstStyle/>
          <a:p>
            <a:r>
              <a:rPr lang="en-US" dirty="0" smtClean="0"/>
              <a:t>0.1 </a:t>
            </a:r>
            <a:r>
              <a:rPr lang="en-US" dirty="0" err="1" smtClean="0"/>
              <a:t>nonPoliceRTA</a:t>
            </a:r>
            <a:r>
              <a:rPr lang="en-US" dirty="0" smtClean="0"/>
              <a:t>(</a:t>
            </a:r>
            <a:r>
              <a:rPr lang="en-US" sz="800" strike="sngStrike" dirty="0" err="1" smtClean="0"/>
              <a:t>hamiltion</a:t>
            </a:r>
            <a:r>
              <a:rPr lang="en-US" sz="800" strike="sngStrike" dirty="0" smtClean="0"/>
              <a:t>: </a:t>
            </a:r>
            <a:r>
              <a:rPr lang="en-US" sz="800" strike="sngStrike" dirty="0" err="1" smtClean="0"/>
              <a:t>tutit</a:t>
            </a:r>
            <a:r>
              <a:rPr lang="en-US" sz="800" strike="sngStrike" dirty="0" smtClean="0"/>
              <a:t> </a:t>
            </a:r>
            <a:r>
              <a:rPr lang="en-US" sz="800" strike="sngStrike" dirty="0" err="1" smtClean="0"/>
              <a:t>frutti</a:t>
            </a:r>
            <a:r>
              <a:rPr lang="en-US" dirty="0" smtClean="0"/>
              <a:t>).</a:t>
            </a:r>
            <a:r>
              <a:rPr lang="en-US" dirty="0" err="1" smtClean="0"/>
              <a:t>nonPoliceQOS</a:t>
            </a:r>
            <a:endParaRPr lang="en-US" dirty="0"/>
          </a:p>
        </p:txBody>
      </p:sp>
    </p:spTree>
    <p:extLst>
      <p:ext uri="{BB962C8B-B14F-4D97-AF65-F5344CB8AC3E}">
        <p14:creationId xmlns:p14="http://schemas.microsoft.com/office/powerpoint/2010/main" val="37967230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cxnSp>
        <p:nvCxnSpPr>
          <p:cNvPr id="88" name="Straight Connector 87"/>
          <p:cNvCxnSpPr/>
          <p:nvPr/>
        </p:nvCxnSpPr>
        <p:spPr>
          <a:xfrm flipH="1">
            <a:off x="872012" y="746535"/>
            <a:ext cx="18980" cy="611146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538" y="1505030"/>
            <a:ext cx="5663125" cy="397412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2783" y="3259194"/>
            <a:ext cx="2876215" cy="2163881"/>
          </a:xfrm>
          <a:prstGeom prst="rect">
            <a:avLst/>
          </a:prstGeom>
        </p:spPr>
      </p:pic>
      <p:pic>
        <p:nvPicPr>
          <p:cNvPr id="8" name="Picture 7"/>
          <p:cNvPicPr>
            <a:picLocks noChangeAspect="1"/>
          </p:cNvPicPr>
          <p:nvPr/>
        </p:nvPicPr>
        <p:blipFill>
          <a:blip r:embed="rId4"/>
          <a:stretch>
            <a:fillRect/>
          </a:stretch>
        </p:blipFill>
        <p:spPr>
          <a:xfrm>
            <a:off x="8380755" y="1688895"/>
            <a:ext cx="2611315" cy="1648530"/>
          </a:xfrm>
          <a:prstGeom prst="rect">
            <a:avLst/>
          </a:prstGeom>
        </p:spPr>
      </p:pic>
      <p:cxnSp>
        <p:nvCxnSpPr>
          <p:cNvPr id="10" name="Straight Connector 9"/>
          <p:cNvCxnSpPr/>
          <p:nvPr/>
        </p:nvCxnSpPr>
        <p:spPr>
          <a:xfrm>
            <a:off x="2772545" y="1231068"/>
            <a:ext cx="5102238" cy="419200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0385" y="3259194"/>
            <a:ext cx="1224146" cy="1224146"/>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112" y="899164"/>
            <a:ext cx="2143125" cy="2143125"/>
          </a:xfrm>
          <a:prstGeom prst="rect">
            <a:avLst/>
          </a:prstGeom>
        </p:spPr>
      </p:pic>
      <p:cxnSp>
        <p:nvCxnSpPr>
          <p:cNvPr id="12" name="Straight Connector 11"/>
          <p:cNvCxnSpPr>
            <a:endCxn id="15" idx="2"/>
          </p:cNvCxnSpPr>
          <p:nvPr/>
        </p:nvCxnSpPr>
        <p:spPr>
          <a:xfrm flipV="1">
            <a:off x="1307522" y="3042289"/>
            <a:ext cx="755153" cy="2033803"/>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134237" y="858699"/>
            <a:ext cx="2760051" cy="646331"/>
          </a:xfrm>
          <a:prstGeom prst="rect">
            <a:avLst/>
          </a:prstGeom>
          <a:noFill/>
        </p:spPr>
        <p:txBody>
          <a:bodyPr wrap="none" rtlCol="0">
            <a:spAutoFit/>
          </a:bodyPr>
          <a:lstStyle/>
          <a:p>
            <a:r>
              <a:rPr lang="en-US" dirty="0" smtClean="0"/>
              <a:t>PENTAGON VIRIGNA MARY </a:t>
            </a:r>
          </a:p>
          <a:p>
            <a:r>
              <a:rPr lang="en-US" dirty="0" smtClean="0"/>
              <a:t>Phillis Price</a:t>
            </a:r>
            <a:endParaRPr lang="en-US" dirty="0"/>
          </a:p>
        </p:txBody>
      </p:sp>
      <p:sp>
        <p:nvSpPr>
          <p:cNvPr id="16" name="TextBox 15"/>
          <p:cNvSpPr txBox="1"/>
          <p:nvPr/>
        </p:nvSpPr>
        <p:spPr>
          <a:xfrm>
            <a:off x="1050385" y="4724400"/>
            <a:ext cx="886589" cy="646331"/>
          </a:xfrm>
          <a:prstGeom prst="rect">
            <a:avLst/>
          </a:prstGeom>
          <a:noFill/>
        </p:spPr>
        <p:txBody>
          <a:bodyPr wrap="none" rtlCol="0">
            <a:spAutoFit/>
          </a:bodyPr>
          <a:lstStyle/>
          <a:p>
            <a:r>
              <a:rPr lang="en-US" strike="sngStrike" dirty="0" smtClean="0"/>
              <a:t>Source:</a:t>
            </a:r>
          </a:p>
          <a:p>
            <a:endParaRPr lang="en-US" dirty="0"/>
          </a:p>
        </p:txBody>
      </p:sp>
      <p:pic>
        <p:nvPicPr>
          <p:cNvPr id="17" name="Picture 16"/>
          <p:cNvPicPr>
            <a:picLocks noChangeAspect="1"/>
          </p:cNvPicPr>
          <p:nvPr/>
        </p:nvPicPr>
        <p:blipFill>
          <a:blip r:embed="rId7"/>
          <a:stretch>
            <a:fillRect/>
          </a:stretch>
        </p:blipFill>
        <p:spPr>
          <a:xfrm>
            <a:off x="5501622" y="5677420"/>
            <a:ext cx="1873360" cy="1053765"/>
          </a:xfrm>
          <a:prstGeom prst="rect">
            <a:avLst/>
          </a:prstGeom>
        </p:spPr>
      </p:pic>
      <p:cxnSp>
        <p:nvCxnSpPr>
          <p:cNvPr id="19" name="Straight Connector 18"/>
          <p:cNvCxnSpPr/>
          <p:nvPr/>
        </p:nvCxnSpPr>
        <p:spPr>
          <a:xfrm>
            <a:off x="991112" y="5565280"/>
            <a:ext cx="11200888" cy="20675"/>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330048" y="5681773"/>
            <a:ext cx="1084249" cy="1084249"/>
          </a:xfrm>
          <a:prstGeom prst="rect">
            <a:avLst/>
          </a:prstGeom>
        </p:spPr>
      </p:pic>
      <p:sp>
        <p:nvSpPr>
          <p:cNvPr id="23" name="TextBox 22"/>
          <p:cNvSpPr txBox="1"/>
          <p:nvPr/>
        </p:nvSpPr>
        <p:spPr>
          <a:xfrm>
            <a:off x="3751385" y="5677420"/>
            <a:ext cx="1465401" cy="923330"/>
          </a:xfrm>
          <a:prstGeom prst="rect">
            <a:avLst/>
          </a:prstGeom>
          <a:noFill/>
        </p:spPr>
        <p:txBody>
          <a:bodyPr wrap="none" rtlCol="0">
            <a:spAutoFit/>
          </a:bodyPr>
          <a:lstStyle/>
          <a:p>
            <a:r>
              <a:rPr lang="en-US" strike="sngStrike" dirty="0" smtClean="0"/>
              <a:t>The prices for</a:t>
            </a:r>
          </a:p>
          <a:p>
            <a:r>
              <a:rPr lang="en-US" strike="sngStrike" dirty="0" smtClean="0"/>
              <a:t>These boys</a:t>
            </a:r>
          </a:p>
          <a:p>
            <a:r>
              <a:rPr lang="en-US" strike="sngStrike" dirty="0" smtClean="0"/>
              <a:t>And girls</a:t>
            </a:r>
            <a:endParaRPr lang="en-US" strike="sngStrike" dirty="0"/>
          </a:p>
        </p:txBody>
      </p:sp>
      <p:sp>
        <p:nvSpPr>
          <p:cNvPr id="24" name="TextBox 23"/>
          <p:cNvSpPr txBox="1"/>
          <p:nvPr/>
        </p:nvSpPr>
        <p:spPr>
          <a:xfrm>
            <a:off x="9132277" y="1395046"/>
            <a:ext cx="2151486" cy="369332"/>
          </a:xfrm>
          <a:prstGeom prst="rect">
            <a:avLst/>
          </a:prstGeom>
          <a:noFill/>
        </p:spPr>
        <p:txBody>
          <a:bodyPr wrap="none" rtlCol="0">
            <a:spAutoFit/>
          </a:bodyPr>
          <a:lstStyle/>
          <a:p>
            <a:r>
              <a:rPr lang="en-US" dirty="0" smtClean="0"/>
              <a:t>Christopher Lovelace</a:t>
            </a:r>
            <a:endParaRPr lang="en-US" dirty="0"/>
          </a:p>
        </p:txBody>
      </p:sp>
      <p:sp>
        <p:nvSpPr>
          <p:cNvPr id="25" name="TextBox 24"/>
          <p:cNvSpPr txBox="1"/>
          <p:nvPr/>
        </p:nvSpPr>
        <p:spPr>
          <a:xfrm>
            <a:off x="9952893" y="3494005"/>
            <a:ext cx="1414105" cy="369332"/>
          </a:xfrm>
          <a:prstGeom prst="rect">
            <a:avLst/>
          </a:prstGeom>
          <a:noFill/>
        </p:spPr>
        <p:txBody>
          <a:bodyPr wrap="none" rtlCol="0">
            <a:spAutoFit/>
          </a:bodyPr>
          <a:lstStyle/>
          <a:p>
            <a:r>
              <a:rPr lang="en-US" dirty="0" smtClean="0"/>
              <a:t>Joel Lovelace</a:t>
            </a:r>
            <a:endParaRPr lang="en-US" dirty="0"/>
          </a:p>
        </p:txBody>
      </p:sp>
      <p:cxnSp>
        <p:nvCxnSpPr>
          <p:cNvPr id="30" name="Straight Connector 29"/>
          <p:cNvCxnSpPr/>
          <p:nvPr/>
        </p:nvCxnSpPr>
        <p:spPr>
          <a:xfrm flipV="1">
            <a:off x="2148486" y="1395046"/>
            <a:ext cx="6232269" cy="402802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652941" y="1169631"/>
            <a:ext cx="1785361" cy="369332"/>
          </a:xfrm>
          <a:prstGeom prst="rect">
            <a:avLst/>
          </a:prstGeom>
          <a:noFill/>
        </p:spPr>
        <p:txBody>
          <a:bodyPr wrap="none" rtlCol="0">
            <a:spAutoFit/>
          </a:bodyPr>
          <a:lstStyle/>
          <a:p>
            <a:r>
              <a:rPr lang="en-US" b="1" dirty="0" smtClean="0"/>
              <a:t>1994 </a:t>
            </a:r>
            <a:r>
              <a:rPr lang="en-US" dirty="0" smtClean="0"/>
              <a:t>CPVA.SWAT</a:t>
            </a:r>
            <a:endParaRPr lang="en-US" dirty="0"/>
          </a:p>
        </p:txBody>
      </p:sp>
      <p:cxnSp>
        <p:nvCxnSpPr>
          <p:cNvPr id="32" name="Straight Arrow Connector 31"/>
          <p:cNvCxnSpPr/>
          <p:nvPr/>
        </p:nvCxnSpPr>
        <p:spPr>
          <a:xfrm flipH="1">
            <a:off x="5264620" y="1343229"/>
            <a:ext cx="1018949" cy="98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6283569" y="1181864"/>
            <a:ext cx="1091413" cy="21318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978768" y="785218"/>
            <a:ext cx="3391569" cy="507831"/>
          </a:xfrm>
          <a:prstGeom prst="rect">
            <a:avLst/>
          </a:prstGeom>
          <a:noFill/>
        </p:spPr>
        <p:txBody>
          <a:bodyPr wrap="none" rtlCol="0">
            <a:spAutoFit/>
          </a:bodyPr>
          <a:lstStyle/>
          <a:p>
            <a:r>
              <a:rPr lang="en-US" sz="800" strike="sngStrike" dirty="0" err="1" smtClean="0"/>
              <a:t>Gobhcoeh</a:t>
            </a:r>
            <a:r>
              <a:rPr lang="en-US" sz="800" strike="sngStrike" dirty="0" smtClean="0"/>
              <a:t>(depress).</a:t>
            </a:r>
            <a:r>
              <a:rPr lang="en-US" dirty="0" smtClean="0"/>
              <a:t>FBI.DEFAULT(DEA(</a:t>
            </a:r>
            <a:r>
              <a:rPr lang="en-US" strike="sngStrike" dirty="0" err="1" smtClean="0"/>
              <a:t>mdma</a:t>
            </a:r>
            <a:r>
              <a:rPr lang="en-US" dirty="0" smtClean="0"/>
              <a:t>)</a:t>
            </a:r>
          </a:p>
          <a:p>
            <a:r>
              <a:rPr lang="en-US" sz="800" strike="sngStrike" dirty="0" err="1" smtClean="0"/>
              <a:t>Gheho</a:t>
            </a:r>
            <a:r>
              <a:rPr lang="en-US" sz="800" strike="sngStrike" dirty="0" smtClean="0"/>
              <a:t>(!depress)</a:t>
            </a:r>
            <a:endParaRPr lang="en-US" sz="800" strike="sngStrike" dirty="0"/>
          </a:p>
        </p:txBody>
      </p:sp>
      <p:pic>
        <p:nvPicPr>
          <p:cNvPr id="36" name="Pictur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59086" y="5681773"/>
            <a:ext cx="1358931" cy="918977"/>
          </a:xfrm>
          <a:prstGeom prst="rect">
            <a:avLst/>
          </a:prstGeom>
        </p:spPr>
      </p:pic>
      <p:sp>
        <p:nvSpPr>
          <p:cNvPr id="38" name="TextBox 37"/>
          <p:cNvSpPr txBox="1"/>
          <p:nvPr/>
        </p:nvSpPr>
        <p:spPr>
          <a:xfrm rot="18875601">
            <a:off x="9061501" y="6330515"/>
            <a:ext cx="389850" cy="215444"/>
          </a:xfrm>
          <a:prstGeom prst="rect">
            <a:avLst/>
          </a:prstGeom>
          <a:noFill/>
        </p:spPr>
        <p:txBody>
          <a:bodyPr wrap="none" rtlCol="0">
            <a:spAutoFit/>
          </a:bodyPr>
          <a:lstStyle/>
          <a:p>
            <a:r>
              <a:rPr lang="en-US" sz="800" b="1" dirty="0" smtClean="0"/>
              <a:t>swat</a:t>
            </a:r>
            <a:endParaRPr lang="en-US" sz="800" b="1" dirty="0"/>
          </a:p>
        </p:txBody>
      </p:sp>
      <p:cxnSp>
        <p:nvCxnSpPr>
          <p:cNvPr id="40" name="Straight Connector 39"/>
          <p:cNvCxnSpPr/>
          <p:nvPr/>
        </p:nvCxnSpPr>
        <p:spPr>
          <a:xfrm flipH="1">
            <a:off x="8082663" y="5802923"/>
            <a:ext cx="1717829" cy="7978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1936974" y="1158563"/>
            <a:ext cx="2916380" cy="252010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5-Point Star 43"/>
          <p:cNvSpPr/>
          <p:nvPr/>
        </p:nvSpPr>
        <p:spPr>
          <a:xfrm>
            <a:off x="1602163" y="4153741"/>
            <a:ext cx="717255" cy="661503"/>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8300" y="1109389"/>
            <a:ext cx="2143125" cy="2133600"/>
          </a:xfrm>
          <a:prstGeom prst="rect">
            <a:avLst/>
          </a:prstGeom>
        </p:spPr>
      </p:pic>
    </p:spTree>
    <p:extLst>
      <p:ext uri="{BB962C8B-B14F-4D97-AF65-F5344CB8AC3E}">
        <p14:creationId xmlns:p14="http://schemas.microsoft.com/office/powerpoint/2010/main" val="39029316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13" name="Rectangle 12"/>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0415" y="2802577"/>
            <a:ext cx="401134" cy="332941"/>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7369" y="2802577"/>
            <a:ext cx="390517" cy="33294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3706" y="2802577"/>
            <a:ext cx="603307" cy="347154"/>
          </a:xfrm>
          <a:prstGeom prst="rect">
            <a:avLst/>
          </a:prstGeom>
        </p:spPr>
      </p:pic>
      <p:sp>
        <p:nvSpPr>
          <p:cNvPr id="15" name="Rectangle 14"/>
          <p:cNvSpPr/>
          <p:nvPr/>
        </p:nvSpPr>
        <p:spPr>
          <a:xfrm>
            <a:off x="3380415" y="2921330"/>
            <a:ext cx="1938900" cy="1260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03792" y="2829436"/>
            <a:ext cx="556845" cy="320295"/>
          </a:xfrm>
          <a:prstGeom prst="rect">
            <a:avLst/>
          </a:prstGeom>
        </p:spPr>
      </p:pic>
      <p:cxnSp>
        <p:nvCxnSpPr>
          <p:cNvPr id="25" name="Straight Connector 24"/>
          <p:cNvCxnSpPr/>
          <p:nvPr/>
        </p:nvCxnSpPr>
        <p:spPr>
          <a:xfrm>
            <a:off x="2517569" y="2565070"/>
            <a:ext cx="862846" cy="843148"/>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517569" y="2921330"/>
            <a:ext cx="638372" cy="12607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570805" y="2257099"/>
            <a:ext cx="3476208" cy="369332"/>
          </a:xfrm>
          <a:prstGeom prst="rect">
            <a:avLst/>
          </a:prstGeom>
          <a:noFill/>
        </p:spPr>
        <p:txBody>
          <a:bodyPr wrap="none" rtlCol="0">
            <a:spAutoFit/>
          </a:bodyPr>
          <a:lstStyle/>
          <a:p>
            <a:r>
              <a:rPr lang="en-US" dirty="0" smtClean="0"/>
              <a:t>ATOMICBOBM(</a:t>
            </a:r>
            <a:r>
              <a:rPr lang="en-US" strike="sngStrike" dirty="0" smtClean="0"/>
              <a:t>c5,j5</a:t>
            </a:r>
            <a:r>
              <a:rPr lang="en-US" dirty="0" smtClean="0"/>
              <a:t>).HEILDERBERG</a:t>
            </a:r>
            <a:endParaRPr lang="en-US" dirty="0"/>
          </a:p>
        </p:txBody>
      </p:sp>
      <p:sp>
        <p:nvSpPr>
          <p:cNvPr id="31" name="TextBox 30"/>
          <p:cNvSpPr txBox="1"/>
          <p:nvPr/>
        </p:nvSpPr>
        <p:spPr>
          <a:xfrm>
            <a:off x="2948992" y="3800104"/>
            <a:ext cx="4801058" cy="369332"/>
          </a:xfrm>
          <a:prstGeom prst="rect">
            <a:avLst/>
          </a:prstGeom>
          <a:noFill/>
        </p:spPr>
        <p:txBody>
          <a:bodyPr wrap="none" rtlCol="0">
            <a:spAutoFit/>
          </a:bodyPr>
          <a:lstStyle/>
          <a:p>
            <a:r>
              <a:rPr lang="en-US" strike="sngStrike" dirty="0" err="1" smtClean="0"/>
              <a:t>Gorbache</a:t>
            </a:r>
            <a:r>
              <a:rPr lang="en-US" strike="sngStrike" dirty="0" smtClean="0"/>
              <a:t>(</a:t>
            </a:r>
            <a:r>
              <a:rPr lang="en-US" strike="sngStrike" dirty="0" err="1" smtClean="0"/>
              <a:t>mika,</a:t>
            </a:r>
            <a:r>
              <a:rPr lang="en-US" dirty="0" err="1" smtClean="0"/>
              <a:t>PENTAGON:BASE:KINDGARDNER</a:t>
            </a:r>
            <a:r>
              <a:rPr lang="en-US" dirty="0" smtClean="0"/>
              <a:t>)</a:t>
            </a:r>
            <a:endParaRPr lang="en-US" dirty="0"/>
          </a:p>
        </p:txBody>
      </p:sp>
      <p:sp>
        <p:nvSpPr>
          <p:cNvPr id="32" name="TextBox 31"/>
          <p:cNvSpPr txBox="1"/>
          <p:nvPr/>
        </p:nvSpPr>
        <p:spPr>
          <a:xfrm>
            <a:off x="2928450" y="3500112"/>
            <a:ext cx="2842830" cy="369332"/>
          </a:xfrm>
          <a:prstGeom prst="rect">
            <a:avLst/>
          </a:prstGeom>
          <a:noFill/>
        </p:spPr>
        <p:txBody>
          <a:bodyPr wrap="none" rtlCol="0">
            <a:spAutoFit/>
          </a:bodyPr>
          <a:lstStyle/>
          <a:p>
            <a:r>
              <a:rPr lang="en-US" b="1" dirty="0" err="1" smtClean="0"/>
              <a:t>FBI:KIDNNPAING:Kidnapper</a:t>
            </a:r>
            <a:endParaRPr lang="en-US" b="1" dirty="0"/>
          </a:p>
        </p:txBody>
      </p:sp>
      <p:sp>
        <p:nvSpPr>
          <p:cNvPr id="33" name="TextBox 32"/>
          <p:cNvSpPr txBox="1"/>
          <p:nvPr/>
        </p:nvSpPr>
        <p:spPr>
          <a:xfrm>
            <a:off x="1570805" y="1438045"/>
            <a:ext cx="2156039" cy="646331"/>
          </a:xfrm>
          <a:prstGeom prst="rect">
            <a:avLst/>
          </a:prstGeom>
          <a:noFill/>
        </p:spPr>
        <p:txBody>
          <a:bodyPr wrap="none" rtlCol="0">
            <a:spAutoFit/>
          </a:bodyPr>
          <a:lstStyle/>
          <a:p>
            <a:r>
              <a:rPr lang="en-US" dirty="0" smtClean="0"/>
              <a:t>KOCHMANN </a:t>
            </a:r>
            <a:r>
              <a:rPr lang="en-US" strike="sngStrike" dirty="0" smtClean="0"/>
              <a:t>Cola5</a:t>
            </a:r>
          </a:p>
          <a:p>
            <a:r>
              <a:rPr lang="en-US" dirty="0" smtClean="0"/>
              <a:t>	     </a:t>
            </a:r>
            <a:r>
              <a:rPr lang="en-US" strike="sngStrike" dirty="0" err="1" smtClean="0"/>
              <a:t>Jascon</a:t>
            </a:r>
            <a:r>
              <a:rPr lang="en-US" strike="sngStrike" dirty="0" smtClean="0"/>
              <a:t> 5</a:t>
            </a:r>
            <a:endParaRPr lang="en-US" strike="sngStrike" dirty="0"/>
          </a:p>
        </p:txBody>
      </p:sp>
      <p:pic>
        <p:nvPicPr>
          <p:cNvPr id="34" name="Picture 33"/>
          <p:cNvPicPr>
            <a:picLocks noChangeAspect="1"/>
          </p:cNvPicPr>
          <p:nvPr/>
        </p:nvPicPr>
        <p:blipFill>
          <a:blip r:embed="rId6"/>
          <a:stretch>
            <a:fillRect/>
          </a:stretch>
        </p:blipFill>
        <p:spPr>
          <a:xfrm>
            <a:off x="7798301" y="3500112"/>
            <a:ext cx="419100" cy="1304925"/>
          </a:xfrm>
          <a:prstGeom prst="rect">
            <a:avLst/>
          </a:prstGeom>
        </p:spPr>
      </p:pic>
      <p:cxnSp>
        <p:nvCxnSpPr>
          <p:cNvPr id="36" name="Straight Connector 35"/>
          <p:cNvCxnSpPr/>
          <p:nvPr/>
        </p:nvCxnSpPr>
        <p:spPr>
          <a:xfrm>
            <a:off x="7738848" y="3453808"/>
            <a:ext cx="938151" cy="130492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327075" y="2921330"/>
            <a:ext cx="2596224" cy="369332"/>
          </a:xfrm>
          <a:prstGeom prst="rect">
            <a:avLst/>
          </a:prstGeom>
          <a:noFill/>
        </p:spPr>
        <p:txBody>
          <a:bodyPr wrap="none" rtlCol="0">
            <a:spAutoFit/>
          </a:bodyPr>
          <a:lstStyle/>
          <a:p>
            <a:r>
              <a:rPr lang="en-US" dirty="0" smtClean="0"/>
              <a:t>Police Omaha(</a:t>
            </a:r>
            <a:r>
              <a:rPr lang="en-US" strike="sngStrike" dirty="0" err="1" smtClean="0"/>
              <a:t>lovey,mika</a:t>
            </a:r>
            <a:r>
              <a:rPr lang="en-US" strike="sngStrike" dirty="0" smtClean="0"/>
              <a:t>)</a:t>
            </a:r>
            <a:endParaRPr lang="en-US" strike="sngStrike" dirty="0"/>
          </a:p>
        </p:txBody>
      </p:sp>
      <p:pic>
        <p:nvPicPr>
          <p:cNvPr id="38" name="Picture 3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96619" y="3548810"/>
            <a:ext cx="820999" cy="824283"/>
          </a:xfrm>
          <a:prstGeom prst="rect">
            <a:avLst/>
          </a:prstGeom>
        </p:spPr>
      </p:pic>
      <p:cxnSp>
        <p:nvCxnSpPr>
          <p:cNvPr id="39" name="Straight Connector 38"/>
          <p:cNvCxnSpPr/>
          <p:nvPr/>
        </p:nvCxnSpPr>
        <p:spPr>
          <a:xfrm>
            <a:off x="8896619" y="3409415"/>
            <a:ext cx="938151" cy="130492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50636" y="3531596"/>
            <a:ext cx="820999" cy="824283"/>
          </a:xfrm>
          <a:prstGeom prst="rect">
            <a:avLst/>
          </a:prstGeom>
        </p:spPr>
      </p:pic>
      <p:cxnSp>
        <p:nvCxnSpPr>
          <p:cNvPr id="41" name="Straight Connector 40"/>
          <p:cNvCxnSpPr/>
          <p:nvPr/>
        </p:nvCxnSpPr>
        <p:spPr>
          <a:xfrm>
            <a:off x="10092059" y="3453808"/>
            <a:ext cx="938151" cy="130492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8276854" y="3187569"/>
            <a:ext cx="3448701" cy="369332"/>
          </a:xfrm>
          <a:prstGeom prst="rect">
            <a:avLst/>
          </a:prstGeom>
          <a:noFill/>
        </p:spPr>
        <p:txBody>
          <a:bodyPr wrap="none" rtlCol="0">
            <a:spAutoFit/>
          </a:bodyPr>
          <a:lstStyle/>
          <a:p>
            <a:r>
              <a:rPr lang="en-US" dirty="0" smtClean="0"/>
              <a:t>Thomas </a:t>
            </a:r>
            <a:r>
              <a:rPr lang="en-US" dirty="0" err="1" smtClean="0"/>
              <a:t>Genzer</a:t>
            </a:r>
            <a:r>
              <a:rPr lang="en-US" dirty="0" smtClean="0"/>
              <a:t>       Brother </a:t>
            </a:r>
            <a:r>
              <a:rPr lang="en-US" dirty="0" err="1" smtClean="0"/>
              <a:t>Genzer</a:t>
            </a:r>
            <a:endParaRPr lang="en-US" dirty="0"/>
          </a:p>
        </p:txBody>
      </p:sp>
      <p:pic>
        <p:nvPicPr>
          <p:cNvPr id="44" name="Picture 43"/>
          <p:cNvPicPr>
            <a:picLocks noChangeAspect="1"/>
          </p:cNvPicPr>
          <p:nvPr/>
        </p:nvPicPr>
        <p:blipFill>
          <a:blip r:embed="rId8"/>
          <a:stretch>
            <a:fillRect/>
          </a:stretch>
        </p:blipFill>
        <p:spPr>
          <a:xfrm>
            <a:off x="3703052" y="1548039"/>
            <a:ext cx="409575" cy="457200"/>
          </a:xfrm>
          <a:prstGeom prst="rect">
            <a:avLst/>
          </a:prstGeom>
        </p:spPr>
      </p:pic>
      <p:cxnSp>
        <p:nvCxnSpPr>
          <p:cNvPr id="46" name="Straight Connector 45"/>
          <p:cNvCxnSpPr/>
          <p:nvPr/>
        </p:nvCxnSpPr>
        <p:spPr>
          <a:xfrm>
            <a:off x="3580982" y="1438045"/>
            <a:ext cx="1050395" cy="64633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8012022" y="1177743"/>
            <a:ext cx="2707344" cy="1477328"/>
          </a:xfrm>
          <a:prstGeom prst="rect">
            <a:avLst/>
          </a:prstGeom>
          <a:noFill/>
        </p:spPr>
        <p:txBody>
          <a:bodyPr wrap="none" rtlCol="0">
            <a:spAutoFit/>
          </a:bodyPr>
          <a:lstStyle/>
          <a:p>
            <a:r>
              <a:rPr lang="en-US" dirty="0" smtClean="0"/>
              <a:t>41.IPX</a:t>
            </a:r>
          </a:p>
          <a:p>
            <a:r>
              <a:rPr lang="en-US" b="1" dirty="0" smtClean="0"/>
              <a:t>Sticker</a:t>
            </a:r>
            <a:r>
              <a:rPr lang="en-US" dirty="0" smtClean="0"/>
              <a:t>   WAR</a:t>
            </a:r>
          </a:p>
          <a:p>
            <a:r>
              <a:rPr lang="en-US" dirty="0" smtClean="0"/>
              <a:t>Against child </a:t>
            </a:r>
            <a:r>
              <a:rPr lang="en-US" dirty="0" err="1" smtClean="0"/>
              <a:t>poronogyr</a:t>
            </a:r>
            <a:endParaRPr lang="en-US" dirty="0" smtClean="0"/>
          </a:p>
          <a:p>
            <a:r>
              <a:rPr lang="en-US" strike="sngStrike" dirty="0" err="1" smtClean="0"/>
              <a:t>Gegen</a:t>
            </a:r>
            <a:r>
              <a:rPr lang="en-US" strike="sngStrike" dirty="0" smtClean="0"/>
              <a:t> </a:t>
            </a:r>
            <a:r>
              <a:rPr lang="en-US" strike="sngStrike" dirty="0" err="1" smtClean="0"/>
              <a:t>kinderporno</a:t>
            </a:r>
            <a:endParaRPr lang="en-US" strike="sngStrike" dirty="0" smtClean="0"/>
          </a:p>
          <a:p>
            <a:r>
              <a:rPr lang="en-US" strike="sngStrike" dirty="0" smtClean="0"/>
              <a:t>Oprah, </a:t>
            </a:r>
            <a:r>
              <a:rPr lang="en-US" strike="sngStrike" dirty="0" err="1" smtClean="0"/>
              <a:t>pbs</a:t>
            </a:r>
            <a:r>
              <a:rPr lang="en-US" strike="sngStrike" dirty="0" smtClean="0"/>
              <a:t>, Sandra: </a:t>
            </a:r>
            <a:r>
              <a:rPr lang="en-US" b="1" strike="sngStrike" dirty="0" smtClean="0"/>
              <a:t>Sticker</a:t>
            </a:r>
            <a:endParaRPr lang="en-US" b="1" strike="sngStrike" dirty="0"/>
          </a:p>
        </p:txBody>
      </p:sp>
      <p:sp>
        <p:nvSpPr>
          <p:cNvPr id="48" name="TextBox 47"/>
          <p:cNvSpPr txBox="1"/>
          <p:nvPr/>
        </p:nvSpPr>
        <p:spPr>
          <a:xfrm>
            <a:off x="6115661" y="1505402"/>
            <a:ext cx="1886222" cy="369332"/>
          </a:xfrm>
          <a:prstGeom prst="rect">
            <a:avLst/>
          </a:prstGeom>
          <a:noFill/>
        </p:spPr>
        <p:txBody>
          <a:bodyPr wrap="none" rtlCol="0">
            <a:spAutoFit/>
          </a:bodyPr>
          <a:lstStyle/>
          <a:p>
            <a:r>
              <a:rPr lang="en-US" dirty="0" smtClean="0"/>
              <a:t>Broken Window[]:</a:t>
            </a:r>
            <a:endParaRPr lang="en-US" dirty="0"/>
          </a:p>
        </p:txBody>
      </p:sp>
    </p:spTree>
    <p:extLst>
      <p:ext uri="{BB962C8B-B14F-4D97-AF65-F5344CB8AC3E}">
        <p14:creationId xmlns:p14="http://schemas.microsoft.com/office/powerpoint/2010/main" val="2083348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23" name="Picture 2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2298" y="3204591"/>
            <a:ext cx="1084249" cy="1084249"/>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2298" y="1895220"/>
            <a:ext cx="1084249" cy="1084249"/>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5609" y="3204591"/>
            <a:ext cx="805662" cy="565377"/>
          </a:xfrm>
          <a:prstGeom prst="rect">
            <a:avLst/>
          </a:prstGeom>
        </p:spPr>
      </p:pic>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146" y="828420"/>
            <a:ext cx="2143125" cy="2133600"/>
          </a:xfrm>
          <a:prstGeom prst="rect">
            <a:avLst/>
          </a:prstGeom>
        </p:spPr>
      </p:pic>
      <p:cxnSp>
        <p:nvCxnSpPr>
          <p:cNvPr id="11" name="Straight Connector 10"/>
          <p:cNvCxnSpPr/>
          <p:nvPr/>
        </p:nvCxnSpPr>
        <p:spPr>
          <a:xfrm>
            <a:off x="1479708" y="3204591"/>
            <a:ext cx="1451061" cy="56537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990492" y="2110154"/>
            <a:ext cx="4082849" cy="369332"/>
          </a:xfrm>
          <a:prstGeom prst="rect">
            <a:avLst/>
          </a:prstGeom>
          <a:noFill/>
        </p:spPr>
        <p:txBody>
          <a:bodyPr wrap="none" rtlCol="0">
            <a:spAutoFit/>
          </a:bodyPr>
          <a:lstStyle/>
          <a:p>
            <a:r>
              <a:rPr lang="en-US" strike="sngStrike" dirty="0" smtClean="0"/>
              <a:t>I will grab down her shirt to reach her top</a:t>
            </a:r>
            <a:endParaRPr lang="en-US" strike="sngStrike" dirty="0"/>
          </a:p>
        </p:txBody>
      </p:sp>
      <p:sp>
        <p:nvSpPr>
          <p:cNvPr id="13" name="TextBox 12"/>
          <p:cNvSpPr txBox="1"/>
          <p:nvPr/>
        </p:nvSpPr>
        <p:spPr>
          <a:xfrm>
            <a:off x="4652298" y="1512277"/>
            <a:ext cx="674224" cy="369332"/>
          </a:xfrm>
          <a:prstGeom prst="rect">
            <a:avLst/>
          </a:prstGeom>
          <a:noFill/>
        </p:spPr>
        <p:txBody>
          <a:bodyPr wrap="none" rtlCol="0">
            <a:spAutoFit/>
          </a:bodyPr>
          <a:lstStyle/>
          <a:p>
            <a:r>
              <a:rPr lang="en-US" dirty="0" smtClean="0"/>
              <a:t>CVPA</a:t>
            </a:r>
            <a:endParaRPr lang="en-US" dirty="0"/>
          </a:p>
        </p:txBody>
      </p:sp>
      <p:pic>
        <p:nvPicPr>
          <p:cNvPr id="33" name="Picture 3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2298" y="5033391"/>
            <a:ext cx="1084249" cy="1084249"/>
          </a:xfrm>
          <a:prstGeom prst="rect">
            <a:avLst/>
          </a:prstGeom>
        </p:spPr>
      </p:pic>
      <p:sp>
        <p:nvSpPr>
          <p:cNvPr id="14" name="TextBox 13"/>
          <p:cNvSpPr txBox="1"/>
          <p:nvPr/>
        </p:nvSpPr>
        <p:spPr>
          <a:xfrm>
            <a:off x="5990492" y="5390849"/>
            <a:ext cx="4687245" cy="369332"/>
          </a:xfrm>
          <a:prstGeom prst="rect">
            <a:avLst/>
          </a:prstGeom>
          <a:noFill/>
        </p:spPr>
        <p:txBody>
          <a:bodyPr wrap="none" rtlCol="0">
            <a:spAutoFit/>
          </a:bodyPr>
          <a:lstStyle/>
          <a:p>
            <a:r>
              <a:rPr lang="en-US" strike="sngStrike" dirty="0" smtClean="0"/>
              <a:t>Steve, he reached down my shirt to </a:t>
            </a:r>
            <a:r>
              <a:rPr lang="en-US" strike="sngStrike" dirty="0" err="1" smtClean="0"/>
              <a:t>reah</a:t>
            </a:r>
            <a:r>
              <a:rPr lang="en-US" strike="sngStrike" dirty="0" smtClean="0"/>
              <a:t> my top</a:t>
            </a:r>
            <a:endParaRPr lang="en-US" strike="sngStrike" dirty="0"/>
          </a:p>
        </p:txBody>
      </p:sp>
      <p:sp>
        <p:nvSpPr>
          <p:cNvPr id="15" name="Rectangle 14"/>
          <p:cNvSpPr/>
          <p:nvPr/>
        </p:nvSpPr>
        <p:spPr>
          <a:xfrm>
            <a:off x="4652298" y="6481364"/>
            <a:ext cx="2485293" cy="338554"/>
          </a:xfrm>
          <a:prstGeom prst="rect">
            <a:avLst/>
          </a:prstGeom>
        </p:spPr>
        <p:txBody>
          <a:bodyPr wrap="square">
            <a:spAutoFit/>
          </a:bodyPr>
          <a:lstStyle/>
          <a:p>
            <a:r>
              <a:rPr lang="en-US" sz="800" strike="sngStrike" dirty="0" err="1"/>
              <a:t>Gobhcoeh</a:t>
            </a:r>
            <a:r>
              <a:rPr lang="en-US" sz="800" strike="sngStrike" dirty="0"/>
              <a:t>(depress).</a:t>
            </a:r>
            <a:r>
              <a:rPr lang="en-US" sz="800" dirty="0"/>
              <a:t>FBI.DEFAULT(DEA(</a:t>
            </a:r>
            <a:r>
              <a:rPr lang="en-US" sz="800" strike="sngStrike" dirty="0" err="1"/>
              <a:t>mdma</a:t>
            </a:r>
            <a:r>
              <a:rPr lang="en-US" sz="800" dirty="0"/>
              <a:t>)</a:t>
            </a:r>
          </a:p>
          <a:p>
            <a:r>
              <a:rPr lang="en-US" sz="800" strike="sngStrike" dirty="0" err="1"/>
              <a:t>Gheho</a:t>
            </a:r>
            <a:r>
              <a:rPr lang="en-US" sz="800" strike="sngStrike" dirty="0"/>
              <a:t>(!depress)</a:t>
            </a:r>
            <a:endParaRPr lang="en-US" sz="800" strike="sngStrike" dirty="0"/>
          </a:p>
        </p:txBody>
      </p:sp>
      <p:sp>
        <p:nvSpPr>
          <p:cNvPr id="17" name="TextBox 16"/>
          <p:cNvSpPr txBox="1"/>
          <p:nvPr/>
        </p:nvSpPr>
        <p:spPr>
          <a:xfrm>
            <a:off x="408146" y="4149260"/>
            <a:ext cx="1798890" cy="369332"/>
          </a:xfrm>
          <a:prstGeom prst="rect">
            <a:avLst/>
          </a:prstGeom>
          <a:noFill/>
        </p:spPr>
        <p:txBody>
          <a:bodyPr wrap="none" rtlCol="0">
            <a:spAutoFit/>
          </a:bodyPr>
          <a:lstStyle/>
          <a:p>
            <a:r>
              <a:rPr lang="en-US" dirty="0" smtClean="0"/>
              <a:t>HOMICIDE:NANA</a:t>
            </a:r>
            <a:endParaRPr lang="en-US" dirty="0"/>
          </a:p>
        </p:txBody>
      </p:sp>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07726" y="4518593"/>
            <a:ext cx="745070" cy="745070"/>
          </a:xfrm>
          <a:prstGeom prst="rect">
            <a:avLst/>
          </a:prstGeom>
        </p:spPr>
      </p:pic>
      <p:cxnSp>
        <p:nvCxnSpPr>
          <p:cNvPr id="36" name="Straight Connector 35"/>
          <p:cNvCxnSpPr/>
          <p:nvPr/>
        </p:nvCxnSpPr>
        <p:spPr>
          <a:xfrm>
            <a:off x="1354730" y="4608439"/>
            <a:ext cx="1451061" cy="56537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94237" y="5353509"/>
            <a:ext cx="1972207" cy="646331"/>
          </a:xfrm>
          <a:prstGeom prst="rect">
            <a:avLst/>
          </a:prstGeom>
          <a:noFill/>
        </p:spPr>
        <p:txBody>
          <a:bodyPr wrap="none" rtlCol="0">
            <a:spAutoFit/>
          </a:bodyPr>
          <a:lstStyle/>
          <a:p>
            <a:r>
              <a:rPr lang="en-US" dirty="0" err="1" smtClean="0"/>
              <a:t>nonPoliceCfgLogial</a:t>
            </a:r>
            <a:endParaRPr lang="en-US" dirty="0" smtClean="0"/>
          </a:p>
          <a:p>
            <a:r>
              <a:rPr lang="en-US" strike="sngStrike" dirty="0" err="1" smtClean="0"/>
              <a:t>Gorbahce</a:t>
            </a:r>
            <a:r>
              <a:rPr lang="en-US" strike="sngStrike" dirty="0" smtClean="0"/>
              <a:t>(depress)</a:t>
            </a:r>
            <a:endParaRPr lang="en-US" strike="sngStrike" dirty="0"/>
          </a:p>
        </p:txBody>
      </p:sp>
      <p:pic>
        <p:nvPicPr>
          <p:cNvPr id="22" name="Picture 21"/>
          <p:cNvPicPr>
            <a:picLocks noChangeAspect="1"/>
          </p:cNvPicPr>
          <p:nvPr/>
        </p:nvPicPr>
        <p:blipFill>
          <a:blip r:embed="rId7"/>
          <a:stretch>
            <a:fillRect/>
          </a:stretch>
        </p:blipFill>
        <p:spPr>
          <a:xfrm>
            <a:off x="1640877" y="6117640"/>
            <a:ext cx="811920" cy="368191"/>
          </a:xfrm>
          <a:prstGeom prst="rect">
            <a:avLst/>
          </a:prstGeom>
        </p:spPr>
      </p:pic>
      <p:cxnSp>
        <p:nvCxnSpPr>
          <p:cNvPr id="39" name="Straight Connector 38"/>
          <p:cNvCxnSpPr/>
          <p:nvPr/>
        </p:nvCxnSpPr>
        <p:spPr>
          <a:xfrm>
            <a:off x="1375956" y="5995334"/>
            <a:ext cx="1312286" cy="48603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580340" y="6508153"/>
            <a:ext cx="1377300" cy="338554"/>
          </a:xfrm>
          <a:prstGeom prst="rect">
            <a:avLst/>
          </a:prstGeom>
          <a:noFill/>
        </p:spPr>
        <p:txBody>
          <a:bodyPr wrap="none" rtlCol="0">
            <a:spAutoFit/>
          </a:bodyPr>
          <a:lstStyle/>
          <a:p>
            <a:r>
              <a:rPr lang="en-US" sz="800" dirty="0" smtClean="0"/>
              <a:t>VIRGINIA.FBI.DEAFAULT.DEA</a:t>
            </a:r>
          </a:p>
          <a:p>
            <a:r>
              <a:rPr lang="en-US" sz="800" strike="sngStrike" dirty="0" smtClean="0"/>
              <a:t>(</a:t>
            </a:r>
            <a:r>
              <a:rPr lang="en-US" sz="800" strike="sngStrike" dirty="0" err="1" smtClean="0"/>
              <a:t>mdma,pinebrook</a:t>
            </a:r>
            <a:r>
              <a:rPr lang="en-US" sz="800" strike="sngStrike" dirty="0" smtClean="0"/>
              <a:t>)</a:t>
            </a:r>
            <a:endParaRPr lang="en-US" sz="800" strike="sngStrike" dirty="0"/>
          </a:p>
        </p:txBody>
      </p:sp>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9974" y="947846"/>
            <a:ext cx="2143125" cy="2143125"/>
          </a:xfrm>
          <a:prstGeom prst="rect">
            <a:avLst/>
          </a:prstGeom>
        </p:spPr>
      </p:pic>
      <p:cxnSp>
        <p:nvCxnSpPr>
          <p:cNvPr id="37" name="Straight Connector 36"/>
          <p:cNvCxnSpPr/>
          <p:nvPr/>
        </p:nvCxnSpPr>
        <p:spPr>
          <a:xfrm flipV="1">
            <a:off x="4220308" y="1881609"/>
            <a:ext cx="1770184" cy="9436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4255477" y="3090971"/>
            <a:ext cx="938945" cy="907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4419600" y="5017786"/>
            <a:ext cx="576933" cy="3730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5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Rectangle 7"/>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cxnSp>
        <p:nvCxnSpPr>
          <p:cNvPr id="14" name="Straight Connector 13"/>
          <p:cNvCxnSpPr/>
          <p:nvPr/>
        </p:nvCxnSpPr>
        <p:spPr>
          <a:xfrm>
            <a:off x="257908" y="5627077"/>
            <a:ext cx="11500338" cy="46892"/>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1910" y="2069747"/>
            <a:ext cx="795167" cy="79516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191" y="2069747"/>
            <a:ext cx="759559" cy="759559"/>
          </a:xfrm>
          <a:prstGeom prst="rect">
            <a:avLst/>
          </a:prstGeom>
        </p:spPr>
      </p:pic>
      <p:cxnSp>
        <p:nvCxnSpPr>
          <p:cNvPr id="3" name="Straight Connector 2"/>
          <p:cNvCxnSpPr/>
          <p:nvPr/>
        </p:nvCxnSpPr>
        <p:spPr>
          <a:xfrm>
            <a:off x="4865077" y="1910862"/>
            <a:ext cx="1476833" cy="13129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341910" y="1429911"/>
            <a:ext cx="985013" cy="1922889"/>
          </a:xfrm>
          <a:prstGeom prst="line">
            <a:avLst/>
          </a:prstGeom>
        </p:spPr>
        <p:style>
          <a:lnRef idx="1">
            <a:schemeClr val="accent1"/>
          </a:lnRef>
          <a:fillRef idx="0">
            <a:schemeClr val="accent1"/>
          </a:fillRef>
          <a:effectRef idx="0">
            <a:schemeClr val="accent1"/>
          </a:effectRef>
          <a:fontRef idx="minor">
            <a:schemeClr val="tx1"/>
          </a:fontRef>
        </p:style>
      </p:cxnSp>
      <p:sp>
        <p:nvSpPr>
          <p:cNvPr id="19" name="Heart 18"/>
          <p:cNvSpPr/>
          <p:nvPr/>
        </p:nvSpPr>
        <p:spPr>
          <a:xfrm>
            <a:off x="3270738" y="1699846"/>
            <a:ext cx="2239232" cy="22860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LACE</a:t>
            </a:r>
            <a:endParaRPr lang="en-US" dirty="0"/>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397" y="1689391"/>
            <a:ext cx="1758261" cy="2351046"/>
          </a:xfrm>
          <a:prstGeom prst="rect">
            <a:avLst/>
          </a:prstGeom>
        </p:spPr>
      </p:pic>
      <p:sp>
        <p:nvSpPr>
          <p:cNvPr id="31" name="TextBox 30"/>
          <p:cNvSpPr txBox="1"/>
          <p:nvPr/>
        </p:nvSpPr>
        <p:spPr>
          <a:xfrm>
            <a:off x="1893060" y="1112757"/>
            <a:ext cx="2303195" cy="492443"/>
          </a:xfrm>
          <a:prstGeom prst="rect">
            <a:avLst/>
          </a:prstGeom>
          <a:noFill/>
        </p:spPr>
        <p:txBody>
          <a:bodyPr wrap="none" rtlCol="0">
            <a:spAutoFit/>
          </a:bodyPr>
          <a:lstStyle/>
          <a:p>
            <a:r>
              <a:rPr lang="en-US" dirty="0" smtClean="0"/>
              <a:t>HOMCIDE:SUNSTROKE</a:t>
            </a:r>
          </a:p>
          <a:p>
            <a:r>
              <a:rPr lang="en-US" sz="800" dirty="0" smtClean="0"/>
              <a:t>(</a:t>
            </a:r>
            <a:r>
              <a:rPr lang="en-US" sz="800" strike="sngStrike" dirty="0" smtClean="0"/>
              <a:t>Kodak </a:t>
            </a:r>
            <a:r>
              <a:rPr lang="en-US" sz="800" strike="sngStrike" dirty="0" err="1" smtClean="0"/>
              <a:t>bart</a:t>
            </a:r>
            <a:r>
              <a:rPr lang="en-US" sz="800" strike="sngStrike" dirty="0" smtClean="0"/>
              <a:t> </a:t>
            </a:r>
            <a:r>
              <a:rPr lang="en-US" sz="800" strike="sngStrike" dirty="0" err="1" smtClean="0"/>
              <a:t>simpson</a:t>
            </a:r>
            <a:r>
              <a:rPr lang="en-US" sz="800" strike="sngStrike" dirty="0" smtClean="0"/>
              <a:t> shirt </a:t>
            </a:r>
            <a:r>
              <a:rPr lang="en-US" sz="800" dirty="0" smtClean="0"/>
              <a:t>!HOMCIDE:NANA </a:t>
            </a:r>
            <a:r>
              <a:rPr lang="en-US" sz="800" strike="sngStrike" dirty="0" err="1" smtClean="0"/>
              <a:t>shutlz</a:t>
            </a:r>
            <a:r>
              <a:rPr lang="en-US" sz="800" dirty="0" smtClean="0"/>
              <a:t>)</a:t>
            </a:r>
            <a:endParaRPr lang="en-US" sz="800" dirty="0"/>
          </a:p>
        </p:txBody>
      </p:sp>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64294" y="4385896"/>
            <a:ext cx="801565" cy="801565"/>
          </a:xfrm>
          <a:prstGeom prst="rect">
            <a:avLst/>
          </a:prstGeom>
        </p:spPr>
      </p:pic>
      <p:cxnSp>
        <p:nvCxnSpPr>
          <p:cNvPr id="40" name="Straight Connector 39"/>
          <p:cNvCxnSpPr/>
          <p:nvPr/>
        </p:nvCxnSpPr>
        <p:spPr>
          <a:xfrm flipV="1">
            <a:off x="3962400" y="4525108"/>
            <a:ext cx="1781908" cy="527538"/>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236" y="875285"/>
            <a:ext cx="1294001" cy="1194462"/>
          </a:xfrm>
          <a:prstGeom prst="rect">
            <a:avLst/>
          </a:prstGeom>
        </p:spPr>
      </p:pic>
      <p:sp>
        <p:nvSpPr>
          <p:cNvPr id="42" name="TextBox 41"/>
          <p:cNvSpPr txBox="1"/>
          <p:nvPr/>
        </p:nvSpPr>
        <p:spPr>
          <a:xfrm>
            <a:off x="4842199" y="1335524"/>
            <a:ext cx="1522276" cy="369332"/>
          </a:xfrm>
          <a:prstGeom prst="rect">
            <a:avLst/>
          </a:prstGeom>
          <a:noFill/>
        </p:spPr>
        <p:txBody>
          <a:bodyPr wrap="none" rtlCol="0">
            <a:spAutoFit/>
          </a:bodyPr>
          <a:lstStyle/>
          <a:p>
            <a:r>
              <a:rPr lang="en-US" dirty="0" smtClean="0"/>
              <a:t>Paul Meiers </a:t>
            </a:r>
            <a:r>
              <a:rPr lang="en-US" dirty="0" err="1" smtClean="0"/>
              <a:t>Sr</a:t>
            </a:r>
            <a:endParaRPr lang="en-US" dirty="0"/>
          </a:p>
        </p:txBody>
      </p:sp>
      <p:sp>
        <p:nvSpPr>
          <p:cNvPr id="43" name="TextBox 42"/>
          <p:cNvSpPr txBox="1"/>
          <p:nvPr/>
        </p:nvSpPr>
        <p:spPr>
          <a:xfrm>
            <a:off x="6308596" y="1324476"/>
            <a:ext cx="1283428" cy="369332"/>
          </a:xfrm>
          <a:prstGeom prst="rect">
            <a:avLst/>
          </a:prstGeom>
          <a:noFill/>
        </p:spPr>
        <p:txBody>
          <a:bodyPr wrap="none" rtlCol="0">
            <a:spAutoFit/>
          </a:bodyPr>
          <a:lstStyle/>
          <a:p>
            <a:r>
              <a:rPr lang="en-US" dirty="0" smtClean="0"/>
              <a:t>Paul Meiers</a:t>
            </a:r>
            <a:endParaRPr lang="en-US" dirty="0"/>
          </a:p>
        </p:txBody>
      </p:sp>
      <p:cxnSp>
        <p:nvCxnSpPr>
          <p:cNvPr id="45" name="Straight Connector 44"/>
          <p:cNvCxnSpPr/>
          <p:nvPr/>
        </p:nvCxnSpPr>
        <p:spPr>
          <a:xfrm>
            <a:off x="4608078" y="1495316"/>
            <a:ext cx="1554523" cy="30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43" idx="1"/>
          </p:cNvCxnSpPr>
          <p:nvPr/>
        </p:nvCxnSpPr>
        <p:spPr>
          <a:xfrm flipH="1">
            <a:off x="6308596" y="1397203"/>
            <a:ext cx="1248622" cy="111939"/>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4707359" y="3663462"/>
            <a:ext cx="4775090" cy="369332"/>
          </a:xfrm>
          <a:prstGeom prst="rect">
            <a:avLst/>
          </a:prstGeom>
          <a:noFill/>
        </p:spPr>
        <p:txBody>
          <a:bodyPr wrap="none" rtlCol="0">
            <a:spAutoFit/>
          </a:bodyPr>
          <a:lstStyle/>
          <a:p>
            <a:r>
              <a:rPr lang="en-US" dirty="0" smtClean="0"/>
              <a:t>1995 Dear </a:t>
            </a:r>
            <a:r>
              <a:rPr lang="en-US" dirty="0" err="1" smtClean="0"/>
              <a:t>HOMICIDE:ur-ur_op</a:t>
            </a:r>
            <a:r>
              <a:rPr lang="en-US" dirty="0" smtClean="0"/>
              <a:t> Paul;  Larry did it.</a:t>
            </a:r>
            <a:endParaRPr lang="en-US" dirty="0"/>
          </a:p>
        </p:txBody>
      </p:sp>
      <p:sp>
        <p:nvSpPr>
          <p:cNvPr id="49" name="TextBox 48"/>
          <p:cNvSpPr txBox="1"/>
          <p:nvPr/>
        </p:nvSpPr>
        <p:spPr>
          <a:xfrm>
            <a:off x="1567285" y="805361"/>
            <a:ext cx="4322465" cy="369332"/>
          </a:xfrm>
          <a:prstGeom prst="rect">
            <a:avLst/>
          </a:prstGeom>
          <a:noFill/>
        </p:spPr>
        <p:txBody>
          <a:bodyPr wrap="none" rtlCol="0">
            <a:spAutoFit/>
          </a:bodyPr>
          <a:lstStyle/>
          <a:p>
            <a:r>
              <a:rPr lang="en-US" dirty="0" smtClean="0"/>
              <a:t>Writing your great </a:t>
            </a:r>
            <a:r>
              <a:rPr lang="en-US" dirty="0" err="1" smtClean="0"/>
              <a:t>great</a:t>
            </a:r>
            <a:r>
              <a:rPr lang="en-US" dirty="0" smtClean="0"/>
              <a:t> grandfather a letter.</a:t>
            </a:r>
            <a:endParaRPr lang="en-US" dirty="0"/>
          </a:p>
        </p:txBody>
      </p:sp>
      <p:cxnSp>
        <p:nvCxnSpPr>
          <p:cNvPr id="51" name="Straight Connector 50"/>
          <p:cNvCxnSpPr/>
          <p:nvPr/>
        </p:nvCxnSpPr>
        <p:spPr>
          <a:xfrm flipV="1">
            <a:off x="1567285" y="1722533"/>
            <a:ext cx="1477372" cy="271795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598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48910" y="3332617"/>
            <a:ext cx="2097114" cy="1065334"/>
          </a:xfrm>
          <a:prstGeom prst="rect">
            <a:avLst/>
          </a:prstGeom>
        </p:spPr>
      </p:pic>
      <p:pic>
        <p:nvPicPr>
          <p:cNvPr id="5" name="Picture 4"/>
          <p:cNvPicPr>
            <a:picLocks noChangeAspect="1"/>
          </p:cNvPicPr>
          <p:nvPr/>
        </p:nvPicPr>
        <p:blipFill>
          <a:blip r:embed="rId2"/>
          <a:stretch>
            <a:fillRect/>
          </a:stretch>
        </p:blipFill>
        <p:spPr>
          <a:xfrm>
            <a:off x="4901467" y="1886685"/>
            <a:ext cx="2078159" cy="1055705"/>
          </a:xfrm>
          <a:prstGeom prst="rect">
            <a:avLst/>
          </a:prstGeom>
        </p:spPr>
      </p:pic>
      <p:pic>
        <p:nvPicPr>
          <p:cNvPr id="6" name="Picture 5"/>
          <p:cNvPicPr>
            <a:picLocks noChangeAspect="1"/>
          </p:cNvPicPr>
          <p:nvPr/>
        </p:nvPicPr>
        <p:blipFill>
          <a:blip r:embed="rId2"/>
          <a:stretch>
            <a:fillRect/>
          </a:stretch>
        </p:blipFill>
        <p:spPr>
          <a:xfrm>
            <a:off x="7017287" y="4622866"/>
            <a:ext cx="1704807" cy="866042"/>
          </a:xfrm>
          <a:prstGeom prst="rect">
            <a:avLst/>
          </a:prstGeom>
        </p:spPr>
      </p:pic>
      <p:sp>
        <p:nvSpPr>
          <p:cNvPr id="7" name="Rectangle 6"/>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Rectangle 7"/>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9" name="TextBox 8"/>
          <p:cNvSpPr txBox="1"/>
          <p:nvPr/>
        </p:nvSpPr>
        <p:spPr>
          <a:xfrm>
            <a:off x="1160584" y="1194255"/>
            <a:ext cx="2226122" cy="492443"/>
          </a:xfrm>
          <a:prstGeom prst="rect">
            <a:avLst/>
          </a:prstGeom>
          <a:noFill/>
        </p:spPr>
        <p:txBody>
          <a:bodyPr wrap="none" rtlCol="0">
            <a:spAutoFit/>
          </a:bodyPr>
          <a:lstStyle/>
          <a:p>
            <a:r>
              <a:rPr lang="en-US" b="1" dirty="0" smtClean="0"/>
              <a:t>VIRGINIA.MCCARTHY</a:t>
            </a:r>
          </a:p>
          <a:p>
            <a:r>
              <a:rPr lang="en-US" sz="800" strike="sngStrike" dirty="0" err="1" smtClean="0"/>
              <a:t>Visa.hard.email</a:t>
            </a:r>
            <a:endParaRPr lang="en-US" sz="800" strike="sngStrike" dirty="0"/>
          </a:p>
        </p:txBody>
      </p:sp>
      <p:sp>
        <p:nvSpPr>
          <p:cNvPr id="10" name="Oval 9"/>
          <p:cNvSpPr/>
          <p:nvPr/>
        </p:nvSpPr>
        <p:spPr>
          <a:xfrm>
            <a:off x="1617785" y="1886685"/>
            <a:ext cx="2766646" cy="23715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LAKE TAHOE</a:t>
            </a:r>
            <a:endParaRPr lang="en-US" dirty="0"/>
          </a:p>
        </p:txBody>
      </p:sp>
      <p:sp>
        <p:nvSpPr>
          <p:cNvPr id="11" name="TextBox 10"/>
          <p:cNvSpPr txBox="1"/>
          <p:nvPr/>
        </p:nvSpPr>
        <p:spPr>
          <a:xfrm>
            <a:off x="3259015" y="1194255"/>
            <a:ext cx="1867499" cy="369332"/>
          </a:xfrm>
          <a:prstGeom prst="rect">
            <a:avLst/>
          </a:prstGeom>
          <a:noFill/>
        </p:spPr>
        <p:txBody>
          <a:bodyPr wrap="none" rtlCol="0">
            <a:spAutoFit/>
          </a:bodyPr>
          <a:lstStyle/>
          <a:p>
            <a:r>
              <a:rPr lang="en-US" dirty="0" smtClean="0"/>
              <a:t>CPVA.18723.PREA</a:t>
            </a:r>
            <a:endParaRPr lang="en-US" dirty="0"/>
          </a:p>
        </p:txBody>
      </p:sp>
      <p:sp>
        <p:nvSpPr>
          <p:cNvPr id="12" name="Rectangle 11"/>
          <p:cNvSpPr/>
          <p:nvPr/>
        </p:nvSpPr>
        <p:spPr>
          <a:xfrm>
            <a:off x="946209" y="5774461"/>
            <a:ext cx="5649047" cy="369332"/>
          </a:xfrm>
          <a:prstGeom prst="rect">
            <a:avLst/>
          </a:prstGeom>
        </p:spPr>
        <p:txBody>
          <a:bodyPr wrap="none">
            <a:spAutoFit/>
          </a:bodyPr>
          <a:lstStyle/>
          <a:p>
            <a:r>
              <a:rPr lang="en-US" dirty="0" err="1" smtClean="0"/>
              <a:t>KOCHEMANN.nonPoliceMPA.nonPoliceCfgLogical</a:t>
            </a:r>
            <a:r>
              <a:rPr lang="en-US" dirty="0" smtClean="0"/>
              <a:t>(</a:t>
            </a:r>
            <a:r>
              <a:rPr lang="en-US" strike="sngStrike" dirty="0" smtClean="0"/>
              <a:t>“touch”</a:t>
            </a:r>
            <a:r>
              <a:rPr lang="en-US" dirty="0" smtClean="0"/>
              <a:t>)</a:t>
            </a:r>
            <a:endParaRPr lang="en-US" dirty="0"/>
          </a:p>
        </p:txBody>
      </p:sp>
      <p:cxnSp>
        <p:nvCxnSpPr>
          <p:cNvPr id="14" name="Straight Connector 13"/>
          <p:cNvCxnSpPr/>
          <p:nvPr/>
        </p:nvCxnSpPr>
        <p:spPr>
          <a:xfrm>
            <a:off x="257908" y="5627077"/>
            <a:ext cx="11500338" cy="46892"/>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616462" y="3332617"/>
            <a:ext cx="738279" cy="369332"/>
          </a:xfrm>
          <a:prstGeom prst="rect">
            <a:avLst/>
          </a:prstGeom>
          <a:noFill/>
        </p:spPr>
        <p:txBody>
          <a:bodyPr wrap="none" rtlCol="0">
            <a:spAutoFit/>
          </a:bodyPr>
          <a:lstStyle/>
          <a:p>
            <a:r>
              <a:rPr lang="en-US" dirty="0" smtClean="0"/>
              <a:t>CPVA.</a:t>
            </a:r>
            <a:endParaRPr lang="en-US" dirty="0"/>
          </a:p>
        </p:txBody>
      </p:sp>
      <p:sp>
        <p:nvSpPr>
          <p:cNvPr id="16" name="Rectangle 15"/>
          <p:cNvSpPr/>
          <p:nvPr/>
        </p:nvSpPr>
        <p:spPr>
          <a:xfrm>
            <a:off x="9410503" y="2942390"/>
            <a:ext cx="2157047" cy="1406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9410503" y="3701949"/>
            <a:ext cx="788574" cy="55631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0163908" y="2942390"/>
            <a:ext cx="11723" cy="75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0254565" y="3701949"/>
            <a:ext cx="1257497"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0621108" y="2953452"/>
            <a:ext cx="609600" cy="7484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883313" y="3072473"/>
            <a:ext cx="230164" cy="260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0857014" y="3306202"/>
            <a:ext cx="230164" cy="2601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9929446" y="3645826"/>
            <a:ext cx="325119" cy="3342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10213808" y="3731262"/>
            <a:ext cx="325119" cy="3342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0551" y="3593056"/>
            <a:ext cx="333257" cy="333257"/>
          </a:xfrm>
          <a:prstGeom prst="rect">
            <a:avLst/>
          </a:prstGeom>
        </p:spPr>
      </p:pic>
      <p:sp>
        <p:nvSpPr>
          <p:cNvPr id="29" name="TextBox 28"/>
          <p:cNvSpPr txBox="1"/>
          <p:nvPr/>
        </p:nvSpPr>
        <p:spPr>
          <a:xfrm>
            <a:off x="8985601" y="2110154"/>
            <a:ext cx="1556773" cy="369332"/>
          </a:xfrm>
          <a:prstGeom prst="rect">
            <a:avLst/>
          </a:prstGeom>
          <a:noFill/>
        </p:spPr>
        <p:txBody>
          <a:bodyPr wrap="none" rtlCol="0">
            <a:spAutoFit/>
          </a:bodyPr>
          <a:lstStyle/>
          <a:p>
            <a:r>
              <a:rPr lang="en-US" strike="sngStrike" dirty="0" smtClean="0"/>
              <a:t>Paul Meiers Sr.</a:t>
            </a:r>
            <a:endParaRPr lang="en-US" strike="sngStrike" dirty="0"/>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89026" y="1686698"/>
            <a:ext cx="1084249" cy="1084249"/>
          </a:xfrm>
          <a:prstGeom prst="rect">
            <a:avLst/>
          </a:prstGeom>
        </p:spPr>
      </p:pic>
      <p:cxnSp>
        <p:nvCxnSpPr>
          <p:cNvPr id="32" name="Straight Connector 31"/>
          <p:cNvCxnSpPr/>
          <p:nvPr/>
        </p:nvCxnSpPr>
        <p:spPr>
          <a:xfrm>
            <a:off x="9929446" y="1563587"/>
            <a:ext cx="1957754" cy="1378803"/>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509029" y="954198"/>
            <a:ext cx="1156298" cy="647527"/>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4741" y="934486"/>
            <a:ext cx="886578" cy="485709"/>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54741" y="5835544"/>
            <a:ext cx="795167" cy="795167"/>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42314" y="5853410"/>
            <a:ext cx="759559" cy="759559"/>
          </a:xfrm>
          <a:prstGeom prst="rect">
            <a:avLst/>
          </a:prstGeom>
        </p:spPr>
      </p:pic>
    </p:spTree>
    <p:extLst>
      <p:ext uri="{BB962C8B-B14F-4D97-AF65-F5344CB8AC3E}">
        <p14:creationId xmlns:p14="http://schemas.microsoft.com/office/powerpoint/2010/main" val="1186431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Rectangle 7"/>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7675" y="4923691"/>
            <a:ext cx="1229824" cy="1229824"/>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82402" y="5503391"/>
            <a:ext cx="877033" cy="865391"/>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6628" y="4514801"/>
            <a:ext cx="877033" cy="86539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34838" y="1126068"/>
            <a:ext cx="1811215" cy="1811215"/>
          </a:xfrm>
          <a:prstGeom prst="rect">
            <a:avLst/>
          </a:prstGeom>
        </p:spPr>
      </p:pic>
      <p:cxnSp>
        <p:nvCxnSpPr>
          <p:cNvPr id="9" name="Straight Connector 8"/>
          <p:cNvCxnSpPr/>
          <p:nvPr/>
        </p:nvCxnSpPr>
        <p:spPr>
          <a:xfrm>
            <a:off x="8768489" y="4114800"/>
            <a:ext cx="250911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36360" y="2767369"/>
            <a:ext cx="798617" cy="1569660"/>
          </a:xfrm>
          <a:prstGeom prst="rect">
            <a:avLst/>
          </a:prstGeom>
          <a:noFill/>
        </p:spPr>
        <p:txBody>
          <a:bodyPr wrap="none" rtlCol="0">
            <a:spAutoFit/>
          </a:bodyPr>
          <a:lstStyle/>
          <a:p>
            <a:r>
              <a:rPr lang="en-US" sz="9600" b="1" dirty="0"/>
              <a:t>=</a:t>
            </a:r>
          </a:p>
        </p:txBody>
      </p:sp>
      <p:sp>
        <p:nvSpPr>
          <p:cNvPr id="12" name="TextBox 11"/>
          <p:cNvSpPr txBox="1"/>
          <p:nvPr/>
        </p:nvSpPr>
        <p:spPr>
          <a:xfrm>
            <a:off x="8836628" y="4159840"/>
            <a:ext cx="2474908" cy="369332"/>
          </a:xfrm>
          <a:prstGeom prst="rect">
            <a:avLst/>
          </a:prstGeom>
          <a:noFill/>
        </p:spPr>
        <p:txBody>
          <a:bodyPr wrap="none" rtlCol="0">
            <a:spAutoFit/>
          </a:bodyPr>
          <a:lstStyle/>
          <a:p>
            <a:r>
              <a:rPr lang="en-US" dirty="0" smtClean="0"/>
              <a:t>Found 2x $0.25 in 1 Year</a:t>
            </a:r>
            <a:endParaRPr lang="en-US" dirty="0"/>
          </a:p>
        </p:txBody>
      </p:sp>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7800" y="1302944"/>
            <a:ext cx="1173667" cy="642999"/>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62138" y="1308909"/>
            <a:ext cx="1173667" cy="642999"/>
          </a:xfrm>
          <a:prstGeom prst="rect">
            <a:avLst/>
          </a:prstGeom>
        </p:spPr>
      </p:pic>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2051" y="1308950"/>
            <a:ext cx="1173667" cy="642999"/>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7800" y="2166467"/>
            <a:ext cx="1173667" cy="642999"/>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2421" y="3061157"/>
            <a:ext cx="1173667" cy="642999"/>
          </a:xfrm>
          <a:prstGeom prst="rect">
            <a:avLst/>
          </a:prstGeom>
        </p:spPr>
      </p:pic>
      <p:pic>
        <p:nvPicPr>
          <p:cNvPr id="39" name="Picture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46759" y="3067122"/>
            <a:ext cx="1173667" cy="642999"/>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76672" y="3067163"/>
            <a:ext cx="1173667" cy="642999"/>
          </a:xfrm>
          <a:prstGeom prst="rect">
            <a:avLst/>
          </a:prstGeom>
        </p:spPr>
      </p:pic>
      <p:sp>
        <p:nvSpPr>
          <p:cNvPr id="15" name="Rectangle 14"/>
          <p:cNvSpPr/>
          <p:nvPr/>
        </p:nvSpPr>
        <p:spPr>
          <a:xfrm>
            <a:off x="1981199" y="1126068"/>
            <a:ext cx="5158154" cy="27783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rot="16200000">
            <a:off x="995452" y="1372826"/>
            <a:ext cx="1473480" cy="707886"/>
          </a:xfrm>
          <a:prstGeom prst="rect">
            <a:avLst/>
          </a:prstGeom>
          <a:noFill/>
        </p:spPr>
        <p:txBody>
          <a:bodyPr wrap="none" rtlCol="0">
            <a:spAutoFit/>
          </a:bodyPr>
          <a:lstStyle/>
          <a:p>
            <a:r>
              <a:rPr lang="en-US" sz="4000" b="1" dirty="0" smtClean="0"/>
              <a:t>PRINT</a:t>
            </a:r>
            <a:endParaRPr lang="en-US" sz="4000" b="1" dirty="0"/>
          </a:p>
        </p:txBody>
      </p:sp>
      <p:sp>
        <p:nvSpPr>
          <p:cNvPr id="18" name="TextBox 17"/>
          <p:cNvSpPr txBox="1"/>
          <p:nvPr/>
        </p:nvSpPr>
        <p:spPr>
          <a:xfrm>
            <a:off x="1417522" y="4213932"/>
            <a:ext cx="2292615" cy="584775"/>
          </a:xfrm>
          <a:prstGeom prst="rect">
            <a:avLst/>
          </a:prstGeom>
          <a:noFill/>
        </p:spPr>
        <p:txBody>
          <a:bodyPr wrap="none" rtlCol="0">
            <a:spAutoFit/>
          </a:bodyPr>
          <a:lstStyle/>
          <a:p>
            <a:r>
              <a:rPr lang="en-US" sz="3200" b="1" dirty="0" smtClean="0"/>
              <a:t>MARKETING</a:t>
            </a:r>
            <a:endParaRPr lang="en-US" sz="3200" b="1" dirty="0"/>
          </a:p>
        </p:txBody>
      </p:sp>
      <p:sp>
        <p:nvSpPr>
          <p:cNvPr id="20" name="TextBox 19"/>
          <p:cNvSpPr txBox="1"/>
          <p:nvPr/>
        </p:nvSpPr>
        <p:spPr>
          <a:xfrm>
            <a:off x="2589247" y="4744555"/>
            <a:ext cx="5252913" cy="2246769"/>
          </a:xfrm>
          <a:prstGeom prst="rect">
            <a:avLst/>
          </a:prstGeom>
          <a:noFill/>
        </p:spPr>
        <p:txBody>
          <a:bodyPr wrap="none" rtlCol="0">
            <a:spAutoFit/>
          </a:bodyPr>
          <a:lstStyle/>
          <a:p>
            <a:r>
              <a:rPr lang="en-US" sz="2800" dirty="0" smtClean="0"/>
              <a:t>Court Library Bulletin Board</a:t>
            </a:r>
          </a:p>
          <a:p>
            <a:r>
              <a:rPr lang="en-US" sz="2800" dirty="0"/>
              <a:t>	</a:t>
            </a:r>
            <a:r>
              <a:rPr lang="en-US" sz="2800" dirty="0" smtClean="0"/>
              <a:t>1</a:t>
            </a:r>
            <a:r>
              <a:rPr lang="en-US" sz="2800" baseline="30000" dirty="0" smtClean="0"/>
              <a:t>st</a:t>
            </a:r>
            <a:r>
              <a:rPr lang="en-US" sz="2800" dirty="0" smtClean="0"/>
              <a:t> Floor, 4</a:t>
            </a:r>
            <a:r>
              <a:rPr lang="en-US" sz="2800" baseline="30000" dirty="0" smtClean="0"/>
              <a:t>th</a:t>
            </a:r>
            <a:r>
              <a:rPr lang="en-US" sz="2800" dirty="0" smtClean="0"/>
              <a:t> Floor</a:t>
            </a:r>
          </a:p>
          <a:p>
            <a:r>
              <a:rPr lang="en-US" sz="2800" dirty="0" smtClean="0"/>
              <a:t>Court Justice Center Bulletin Board</a:t>
            </a:r>
          </a:p>
          <a:p>
            <a:r>
              <a:rPr lang="en-US" sz="2800" dirty="0" smtClean="0"/>
              <a:t>	5</a:t>
            </a:r>
            <a:r>
              <a:rPr lang="en-US" sz="2800" baseline="30000" dirty="0" smtClean="0"/>
              <a:t>th</a:t>
            </a:r>
            <a:r>
              <a:rPr lang="en-US" sz="2800" dirty="0" smtClean="0"/>
              <a:t> Floor</a:t>
            </a:r>
          </a:p>
          <a:p>
            <a:r>
              <a:rPr lang="en-US" sz="2800" dirty="0" smtClean="0"/>
              <a:t>Other …</a:t>
            </a:r>
            <a:endParaRPr lang="en-US" sz="2800" dirty="0"/>
          </a:p>
        </p:txBody>
      </p:sp>
      <p:cxnSp>
        <p:nvCxnSpPr>
          <p:cNvPr id="23" name="Straight Connector 22"/>
          <p:cNvCxnSpPr>
            <a:endCxn id="33" idx="0"/>
          </p:cNvCxnSpPr>
          <p:nvPr/>
        </p:nvCxnSpPr>
        <p:spPr>
          <a:xfrm flipH="1" flipV="1">
            <a:off x="6078885" y="1308950"/>
            <a:ext cx="586833" cy="7227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32" idx="0"/>
          </p:cNvCxnSpPr>
          <p:nvPr/>
        </p:nvCxnSpPr>
        <p:spPr>
          <a:xfrm flipH="1" flipV="1">
            <a:off x="4548972" y="1308909"/>
            <a:ext cx="768098" cy="9768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3" idx="0"/>
          </p:cNvCxnSpPr>
          <p:nvPr/>
        </p:nvCxnSpPr>
        <p:spPr>
          <a:xfrm flipH="1" flipV="1">
            <a:off x="2954634" y="1302944"/>
            <a:ext cx="727244" cy="8557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6078884" y="2929100"/>
            <a:ext cx="460030" cy="7750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flipV="1">
            <a:off x="4393815" y="2871793"/>
            <a:ext cx="1067907" cy="742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flipV="1">
            <a:off x="2954633" y="3061157"/>
            <a:ext cx="584056" cy="8118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H="1" flipV="1">
            <a:off x="2398330" y="2166467"/>
            <a:ext cx="972466" cy="716622"/>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691662" y="5380192"/>
            <a:ext cx="1420069" cy="369332"/>
          </a:xfrm>
          <a:prstGeom prst="rect">
            <a:avLst/>
          </a:prstGeom>
          <a:noFill/>
        </p:spPr>
        <p:txBody>
          <a:bodyPr wrap="none" rtlCol="0">
            <a:spAutoFit/>
          </a:bodyPr>
          <a:lstStyle/>
          <a:p>
            <a:r>
              <a:rPr lang="en-US" dirty="0" smtClean="0"/>
              <a:t>VIRGINIA </a:t>
            </a:r>
            <a:r>
              <a:rPr lang="en-US" sz="800" strike="sngStrike" dirty="0" smtClean="0"/>
              <a:t>(sharks)</a:t>
            </a:r>
            <a:endParaRPr lang="en-US" sz="800" strike="sngStrike" dirty="0"/>
          </a:p>
        </p:txBody>
      </p:sp>
      <p:pic>
        <p:nvPicPr>
          <p:cNvPr id="58" name="Picture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7988" y="1157855"/>
            <a:ext cx="1612902" cy="1073313"/>
          </a:xfrm>
          <a:prstGeom prst="rect">
            <a:avLst/>
          </a:prstGeom>
        </p:spPr>
      </p:pic>
      <p:sp>
        <p:nvSpPr>
          <p:cNvPr id="59" name="TextBox 58"/>
          <p:cNvSpPr txBox="1"/>
          <p:nvPr/>
        </p:nvSpPr>
        <p:spPr>
          <a:xfrm>
            <a:off x="5783513" y="6644999"/>
            <a:ext cx="3230372" cy="215444"/>
          </a:xfrm>
          <a:prstGeom prst="rect">
            <a:avLst/>
          </a:prstGeom>
          <a:noFill/>
        </p:spPr>
        <p:txBody>
          <a:bodyPr wrap="none" rtlCol="0">
            <a:spAutoFit/>
          </a:bodyPr>
          <a:lstStyle/>
          <a:p>
            <a:r>
              <a:rPr lang="en-US" sz="800" dirty="0" err="1" smtClean="0"/>
              <a:t>nonPoliceRT.nonPolciHomellessLiaosn</a:t>
            </a:r>
            <a:r>
              <a:rPr lang="en-US" sz="800" dirty="0" smtClean="0"/>
              <a:t>(QA, Performance,=&gt; </a:t>
            </a:r>
            <a:r>
              <a:rPr lang="en-US" sz="800" dirty="0" err="1" smtClean="0"/>
              <a:t>Develpment</a:t>
            </a:r>
            <a:r>
              <a:rPr lang="en-US" sz="800" dirty="0" smtClean="0"/>
              <a:t>)</a:t>
            </a:r>
            <a:endParaRPr lang="en-US" sz="800" dirty="0"/>
          </a:p>
        </p:txBody>
      </p:sp>
      <p:cxnSp>
        <p:nvCxnSpPr>
          <p:cNvPr id="61" name="Straight Connector 60"/>
          <p:cNvCxnSpPr/>
          <p:nvPr/>
        </p:nvCxnSpPr>
        <p:spPr>
          <a:xfrm flipH="1">
            <a:off x="7526215" y="6752721"/>
            <a:ext cx="160862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954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0188" y="2088299"/>
            <a:ext cx="1399139" cy="848474"/>
          </a:xfrm>
          <a:prstGeom prst="rect">
            <a:avLst/>
          </a:prstGeom>
        </p:spPr>
      </p:pic>
      <p:cxnSp>
        <p:nvCxnSpPr>
          <p:cNvPr id="6" name="Straight Connector 5"/>
          <p:cNvCxnSpPr/>
          <p:nvPr/>
        </p:nvCxnSpPr>
        <p:spPr>
          <a:xfrm>
            <a:off x="4018083" y="1911732"/>
            <a:ext cx="1696937" cy="1452791"/>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Rectangle 7"/>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9" name="TextBox 8"/>
          <p:cNvSpPr txBox="1"/>
          <p:nvPr/>
        </p:nvSpPr>
        <p:spPr>
          <a:xfrm>
            <a:off x="140677" y="800833"/>
            <a:ext cx="7711342" cy="646331"/>
          </a:xfrm>
          <a:prstGeom prst="rect">
            <a:avLst/>
          </a:prstGeom>
          <a:noFill/>
        </p:spPr>
        <p:txBody>
          <a:bodyPr wrap="none" rtlCol="0">
            <a:spAutoFit/>
          </a:bodyPr>
          <a:lstStyle/>
          <a:p>
            <a:r>
              <a:rPr lang="en-US" b="1" dirty="0" smtClean="0"/>
              <a:t>COPYRIGHT</a:t>
            </a:r>
          </a:p>
          <a:p>
            <a:r>
              <a:rPr lang="en-US" dirty="0" smtClean="0"/>
              <a:t>Business Law – Patent 41.HOMICIDE:LUX:VHS(</a:t>
            </a:r>
            <a:r>
              <a:rPr lang="en-US" strike="sngStrike" dirty="0" smtClean="0"/>
              <a:t>Copyright Violation of Copyright</a:t>
            </a:r>
            <a:r>
              <a:rPr lang="en-US" dirty="0" smtClean="0"/>
              <a:t>)</a:t>
            </a:r>
            <a:endParaRPr lang="en-US" dirty="0"/>
          </a:p>
        </p:txBody>
      </p:sp>
      <p:sp>
        <p:nvSpPr>
          <p:cNvPr id="10" name="TextBox 9"/>
          <p:cNvSpPr txBox="1"/>
          <p:nvPr/>
        </p:nvSpPr>
        <p:spPr>
          <a:xfrm>
            <a:off x="1137601" y="2001114"/>
            <a:ext cx="2277611" cy="369332"/>
          </a:xfrm>
          <a:prstGeom prst="rect">
            <a:avLst/>
          </a:prstGeom>
          <a:noFill/>
        </p:spPr>
        <p:txBody>
          <a:bodyPr wrap="none" rtlCol="0">
            <a:spAutoFit/>
          </a:bodyPr>
          <a:lstStyle/>
          <a:p>
            <a:r>
              <a:rPr lang="en-US" dirty="0" smtClean="0"/>
              <a:t>Transfer of technology</a:t>
            </a:r>
            <a:endParaRPr lang="en-US" dirty="0"/>
          </a:p>
        </p:txBody>
      </p:sp>
      <p:cxnSp>
        <p:nvCxnSpPr>
          <p:cNvPr id="27" name="Straight Arrow Connector 26"/>
          <p:cNvCxnSpPr/>
          <p:nvPr/>
        </p:nvCxnSpPr>
        <p:spPr>
          <a:xfrm>
            <a:off x="4866551" y="2313950"/>
            <a:ext cx="3341728" cy="198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838092" y="2142747"/>
            <a:ext cx="292068" cy="369332"/>
          </a:xfrm>
          <a:prstGeom prst="rect">
            <a:avLst/>
          </a:prstGeom>
          <a:noFill/>
        </p:spPr>
        <p:txBody>
          <a:bodyPr wrap="none" rtlCol="0">
            <a:spAutoFit/>
          </a:bodyPr>
          <a:lstStyle/>
          <a:p>
            <a:r>
              <a:rPr lang="en-US" dirty="0" smtClean="0"/>
              <a:t>?</a:t>
            </a:r>
            <a:endParaRPr lang="en-US" dirty="0"/>
          </a:p>
        </p:txBody>
      </p:sp>
      <p:sp>
        <p:nvSpPr>
          <p:cNvPr id="29" name="TextBox 28"/>
          <p:cNvSpPr txBox="1"/>
          <p:nvPr/>
        </p:nvSpPr>
        <p:spPr>
          <a:xfrm>
            <a:off x="6083099" y="1603720"/>
            <a:ext cx="2087631" cy="707886"/>
          </a:xfrm>
          <a:prstGeom prst="rect">
            <a:avLst/>
          </a:prstGeom>
          <a:noFill/>
        </p:spPr>
        <p:txBody>
          <a:bodyPr wrap="square" rtlCol="0">
            <a:spAutoFit/>
          </a:bodyPr>
          <a:lstStyle/>
          <a:p>
            <a:r>
              <a:rPr lang="en-US" sz="800" dirty="0" smtClean="0"/>
              <a:t>i.e. L3 Cache</a:t>
            </a:r>
          </a:p>
          <a:p>
            <a:r>
              <a:rPr lang="en-US" sz="800" dirty="0" smtClean="0"/>
              <a:t>IBM </a:t>
            </a:r>
            <a:r>
              <a:rPr lang="en-US" sz="800" dirty="0" err="1" smtClean="0"/>
              <a:t>Disgungues</a:t>
            </a:r>
            <a:r>
              <a:rPr lang="en-US" sz="800" dirty="0" smtClean="0"/>
              <a:t> Engineer explains</a:t>
            </a:r>
          </a:p>
          <a:p>
            <a:r>
              <a:rPr lang="en-US" sz="800" dirty="0" smtClean="0"/>
              <a:t>Creating a chip for</a:t>
            </a:r>
          </a:p>
          <a:p>
            <a:r>
              <a:rPr lang="en-US" sz="800" dirty="0" smtClean="0"/>
              <a:t>INTERNET PAYMENTS using L3 Cache in Processor Mainboard z/OS</a:t>
            </a:r>
          </a:p>
        </p:txBody>
      </p:sp>
      <p:cxnSp>
        <p:nvCxnSpPr>
          <p:cNvPr id="31" name="Straight Connector 30"/>
          <p:cNvCxnSpPr/>
          <p:nvPr/>
        </p:nvCxnSpPr>
        <p:spPr>
          <a:xfrm>
            <a:off x="1137601" y="3981064"/>
            <a:ext cx="10726153"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532185" y="3247102"/>
            <a:ext cx="3912931" cy="646331"/>
          </a:xfrm>
          <a:prstGeom prst="rect">
            <a:avLst/>
          </a:prstGeom>
          <a:noFill/>
        </p:spPr>
        <p:txBody>
          <a:bodyPr wrap="none" rtlCol="0">
            <a:spAutoFit/>
          </a:bodyPr>
          <a:lstStyle/>
          <a:p>
            <a:pPr marL="285750" indent="-285750">
              <a:buFontTx/>
              <a:buChar char="-"/>
            </a:pPr>
            <a:r>
              <a:rPr lang="en-US" dirty="0" smtClean="0"/>
              <a:t>CPVA</a:t>
            </a:r>
          </a:p>
          <a:p>
            <a:pPr marL="285750" indent="-285750">
              <a:buFontTx/>
              <a:buChar char="-"/>
            </a:pPr>
            <a:r>
              <a:rPr lang="en-US" dirty="0" smtClean="0"/>
              <a:t>Competition ( Intel and IBM, CPVA ) </a:t>
            </a:r>
            <a:endParaRPr lang="en-US" dirty="0"/>
          </a:p>
        </p:txBody>
      </p:sp>
      <p:sp>
        <p:nvSpPr>
          <p:cNvPr id="33" name="Rectangle 32"/>
          <p:cNvSpPr/>
          <p:nvPr/>
        </p:nvSpPr>
        <p:spPr>
          <a:xfrm>
            <a:off x="1137601" y="4119226"/>
            <a:ext cx="679225" cy="369332"/>
          </a:xfrm>
          <a:prstGeom prst="rect">
            <a:avLst/>
          </a:prstGeom>
        </p:spPr>
        <p:txBody>
          <a:bodyPr wrap="none">
            <a:spAutoFit/>
          </a:bodyPr>
          <a:lstStyle/>
          <a:p>
            <a:r>
              <a:rPr lang="en-US" dirty="0"/>
              <a:t>CPVA</a:t>
            </a:r>
          </a:p>
        </p:txBody>
      </p:sp>
      <p:cxnSp>
        <p:nvCxnSpPr>
          <p:cNvPr id="34" name="Straight Connector 33"/>
          <p:cNvCxnSpPr/>
          <p:nvPr/>
        </p:nvCxnSpPr>
        <p:spPr>
          <a:xfrm>
            <a:off x="1174338" y="5493341"/>
            <a:ext cx="10726153"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137601" y="5587222"/>
            <a:ext cx="1353640" cy="369332"/>
          </a:xfrm>
          <a:prstGeom prst="rect">
            <a:avLst/>
          </a:prstGeom>
        </p:spPr>
        <p:txBody>
          <a:bodyPr wrap="none">
            <a:spAutoFit/>
          </a:bodyPr>
          <a:lstStyle/>
          <a:p>
            <a:r>
              <a:rPr lang="en-US" dirty="0"/>
              <a:t>Competition</a:t>
            </a:r>
          </a:p>
        </p:txBody>
      </p:sp>
      <p:cxnSp>
        <p:nvCxnSpPr>
          <p:cNvPr id="37" name="Straight Connector 36"/>
          <p:cNvCxnSpPr/>
          <p:nvPr/>
        </p:nvCxnSpPr>
        <p:spPr>
          <a:xfrm flipV="1">
            <a:off x="5838092" y="1603720"/>
            <a:ext cx="1137139" cy="1781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838092" y="1849382"/>
            <a:ext cx="19090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9" idx="1"/>
          </p:cNvCxnSpPr>
          <p:nvPr/>
        </p:nvCxnSpPr>
        <p:spPr>
          <a:xfrm>
            <a:off x="6083099" y="1957663"/>
            <a:ext cx="104381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126914" y="2010783"/>
            <a:ext cx="725105" cy="1319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6130160" y="2190408"/>
            <a:ext cx="1196321" cy="8422"/>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3"/>
          <a:stretch>
            <a:fillRect/>
          </a:stretch>
        </p:blipFill>
        <p:spPr>
          <a:xfrm>
            <a:off x="8368822" y="2000244"/>
            <a:ext cx="1375850" cy="1051291"/>
          </a:xfrm>
          <a:prstGeom prst="rect">
            <a:avLst/>
          </a:prstGeom>
        </p:spPr>
      </p:pic>
      <p:cxnSp>
        <p:nvCxnSpPr>
          <p:cNvPr id="47" name="Straight Connector 46"/>
          <p:cNvCxnSpPr/>
          <p:nvPr/>
        </p:nvCxnSpPr>
        <p:spPr>
          <a:xfrm flipV="1">
            <a:off x="7488931" y="1880919"/>
            <a:ext cx="2838565" cy="1759144"/>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9286276" y="1000992"/>
            <a:ext cx="2806474" cy="923330"/>
          </a:xfrm>
          <a:prstGeom prst="rect">
            <a:avLst/>
          </a:prstGeom>
          <a:noFill/>
        </p:spPr>
        <p:txBody>
          <a:bodyPr wrap="none" rtlCol="0">
            <a:spAutoFit/>
          </a:bodyPr>
          <a:lstStyle/>
          <a:p>
            <a:r>
              <a:rPr lang="en-US" strike="sngStrike" dirty="0" smtClean="0"/>
              <a:t>Source</a:t>
            </a:r>
            <a:r>
              <a:rPr lang="en-US" dirty="0" smtClean="0"/>
              <a:t>: </a:t>
            </a:r>
          </a:p>
          <a:p>
            <a:r>
              <a:rPr lang="en-US" dirty="0" err="1" smtClean="0"/>
              <a:t>KING.Arthur.IPX</a:t>
            </a:r>
            <a:r>
              <a:rPr lang="en-US" dirty="0" smtClean="0"/>
              <a:t>.</a:t>
            </a:r>
          </a:p>
          <a:p>
            <a:r>
              <a:rPr lang="en-US" dirty="0" err="1" smtClean="0"/>
              <a:t>HOMCICIDE:CHANLOR.artur</a:t>
            </a:r>
            <a:endParaRPr lang="en-US" dirty="0" smtClean="0"/>
          </a:p>
        </p:txBody>
      </p: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8279" y="3379322"/>
            <a:ext cx="3703242" cy="2992221"/>
          </a:xfrm>
          <a:prstGeom prst="rect">
            <a:avLst/>
          </a:prstGeom>
        </p:spPr>
      </p:pic>
      <p:cxnSp>
        <p:nvCxnSpPr>
          <p:cNvPr id="52" name="Straight Arrow Connector 51"/>
          <p:cNvCxnSpPr/>
          <p:nvPr/>
        </p:nvCxnSpPr>
        <p:spPr>
          <a:xfrm flipH="1">
            <a:off x="11054862" y="2370446"/>
            <a:ext cx="363415" cy="139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10327496" y="3981064"/>
            <a:ext cx="610305" cy="894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flipV="1">
            <a:off x="9744672" y="3379322"/>
            <a:ext cx="1005390" cy="739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89513" y="2108641"/>
            <a:ext cx="241434" cy="362151"/>
          </a:xfrm>
          <a:prstGeom prst="rect">
            <a:avLst/>
          </a:prstGeom>
        </p:spPr>
      </p:pic>
      <p:cxnSp>
        <p:nvCxnSpPr>
          <p:cNvPr id="59" name="Straight Connector 58"/>
          <p:cNvCxnSpPr/>
          <p:nvPr/>
        </p:nvCxnSpPr>
        <p:spPr>
          <a:xfrm flipV="1">
            <a:off x="10433538" y="2142747"/>
            <a:ext cx="890954" cy="22769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0096105" y="1915443"/>
            <a:ext cx="1917513" cy="253916"/>
          </a:xfrm>
          <a:prstGeom prst="rect">
            <a:avLst/>
          </a:prstGeom>
          <a:noFill/>
        </p:spPr>
        <p:txBody>
          <a:bodyPr wrap="none" rtlCol="0">
            <a:spAutoFit/>
          </a:bodyPr>
          <a:lstStyle/>
          <a:p>
            <a:r>
              <a:rPr lang="en-US" sz="1050" dirty="0" smtClean="0"/>
              <a:t>ATOMCLOCK(HOMICIDE:NANA)</a:t>
            </a:r>
            <a:endParaRPr lang="en-US" sz="1050" dirty="0"/>
          </a:p>
        </p:txBody>
      </p:sp>
      <p:cxnSp>
        <p:nvCxnSpPr>
          <p:cNvPr id="62" name="Straight Connector 61"/>
          <p:cNvCxnSpPr/>
          <p:nvPr/>
        </p:nvCxnSpPr>
        <p:spPr>
          <a:xfrm flipV="1">
            <a:off x="10059900" y="1447164"/>
            <a:ext cx="819115" cy="1565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781692" y="1755515"/>
            <a:ext cx="410308" cy="8083"/>
          </a:xfrm>
          <a:prstGeom prst="line">
            <a:avLst/>
          </a:prstGeom>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60650" y="1299926"/>
            <a:ext cx="473857" cy="280122"/>
          </a:xfrm>
          <a:prstGeom prst="rect">
            <a:avLst/>
          </a:prstGeom>
        </p:spPr>
      </p:pic>
      <p:cxnSp>
        <p:nvCxnSpPr>
          <p:cNvPr id="67" name="Straight Connector 66"/>
          <p:cNvCxnSpPr/>
          <p:nvPr/>
        </p:nvCxnSpPr>
        <p:spPr>
          <a:xfrm flipV="1">
            <a:off x="9960650" y="1193932"/>
            <a:ext cx="508807" cy="44695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2"/>
          </p:cNvCxnSpPr>
          <p:nvPr/>
        </p:nvCxnSpPr>
        <p:spPr>
          <a:xfrm flipH="1">
            <a:off x="8560303" y="1580048"/>
            <a:ext cx="16372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52019" y="870221"/>
            <a:ext cx="1142549" cy="621894"/>
          </a:xfrm>
          <a:prstGeom prst="rect">
            <a:avLst/>
          </a:prstGeom>
        </p:spPr>
      </p:pic>
      <p:sp>
        <p:nvSpPr>
          <p:cNvPr id="71" name="TextBox 70"/>
          <p:cNvSpPr txBox="1"/>
          <p:nvPr/>
        </p:nvSpPr>
        <p:spPr>
          <a:xfrm>
            <a:off x="7686305" y="1539697"/>
            <a:ext cx="1221809" cy="538609"/>
          </a:xfrm>
          <a:prstGeom prst="rect">
            <a:avLst/>
          </a:prstGeom>
          <a:noFill/>
        </p:spPr>
        <p:txBody>
          <a:bodyPr wrap="none" rtlCol="0">
            <a:spAutoFit/>
          </a:bodyPr>
          <a:lstStyle/>
          <a:p>
            <a:r>
              <a:rPr lang="en-US" b="1" dirty="0" smtClean="0"/>
              <a:t>JOEPHSE</a:t>
            </a:r>
          </a:p>
          <a:p>
            <a:r>
              <a:rPr lang="en-US" sz="1100" strike="sngStrike" dirty="0" smtClean="0"/>
              <a:t>IBM HERSLEY JVM</a:t>
            </a:r>
            <a:endParaRPr lang="en-US" sz="1100" strike="sngStrike" dirty="0"/>
          </a:p>
        </p:txBody>
      </p:sp>
      <p:pic>
        <p:nvPicPr>
          <p:cNvPr id="73" name="Picture 72"/>
          <p:cNvPicPr>
            <a:picLocks noChangeAspect="1"/>
          </p:cNvPicPr>
          <p:nvPr/>
        </p:nvPicPr>
        <p:blipFill>
          <a:blip r:embed="rId8"/>
          <a:stretch>
            <a:fillRect/>
          </a:stretch>
        </p:blipFill>
        <p:spPr>
          <a:xfrm>
            <a:off x="7201312" y="902437"/>
            <a:ext cx="535184" cy="490399"/>
          </a:xfrm>
          <a:prstGeom prst="rect">
            <a:avLst/>
          </a:prstGeom>
        </p:spPr>
      </p:pic>
    </p:spTree>
    <p:extLst>
      <p:ext uri="{BB962C8B-B14F-4D97-AF65-F5344CB8AC3E}">
        <p14:creationId xmlns:p14="http://schemas.microsoft.com/office/powerpoint/2010/main" val="22072192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35416" y="5235051"/>
            <a:ext cx="695929" cy="926533"/>
          </a:xfrm>
          <a:prstGeom prst="rect">
            <a:avLst/>
          </a:prstGeom>
        </p:spPr>
      </p:pic>
      <p:cxnSp>
        <p:nvCxnSpPr>
          <p:cNvPr id="65" name="Straight Arrow Connector 64"/>
          <p:cNvCxnSpPr/>
          <p:nvPr/>
        </p:nvCxnSpPr>
        <p:spPr>
          <a:xfrm flipV="1">
            <a:off x="6705702" y="5680629"/>
            <a:ext cx="4592020" cy="53443"/>
          </a:xfrm>
          <a:prstGeom prst="straightConnector1">
            <a:avLst/>
          </a:prstGeom>
          <a:ln w="762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a:stretch>
            <a:fillRect/>
          </a:stretch>
        </p:blipFill>
        <p:spPr>
          <a:xfrm>
            <a:off x="310264" y="3170919"/>
            <a:ext cx="5620849" cy="3160709"/>
          </a:xfrm>
          <a:prstGeom prst="rect">
            <a:avLst/>
          </a:prstGeom>
        </p:spPr>
      </p:pic>
      <p:sp>
        <p:nvSpPr>
          <p:cNvPr id="5" name="TextBox 4"/>
          <p:cNvSpPr txBox="1"/>
          <p:nvPr/>
        </p:nvSpPr>
        <p:spPr>
          <a:xfrm>
            <a:off x="257108" y="2719418"/>
            <a:ext cx="2078582" cy="369332"/>
          </a:xfrm>
          <a:prstGeom prst="rect">
            <a:avLst/>
          </a:prstGeom>
          <a:noFill/>
        </p:spPr>
        <p:txBody>
          <a:bodyPr wrap="none" rtlCol="0">
            <a:spAutoFit/>
          </a:bodyPr>
          <a:lstStyle/>
          <a:p>
            <a:r>
              <a:rPr lang="en-US" b="1" dirty="0" smtClean="0"/>
              <a:t>HOMICIDE:LUX:VHS</a:t>
            </a:r>
            <a:endParaRPr lang="en-US" b="1" dirty="0"/>
          </a:p>
        </p:txBody>
      </p:sp>
      <p:sp>
        <p:nvSpPr>
          <p:cNvPr id="6" name="Rectangle 5"/>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7" name="Rectangle 6"/>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76759" y="1712843"/>
            <a:ext cx="1156885" cy="1375907"/>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02438" y="4809888"/>
            <a:ext cx="995121" cy="698330"/>
          </a:xfrm>
          <a:prstGeom prst="rect">
            <a:avLst/>
          </a:prstGeom>
        </p:spPr>
      </p:pic>
      <p:sp>
        <p:nvSpPr>
          <p:cNvPr id="12" name="Rectangle 11"/>
          <p:cNvSpPr/>
          <p:nvPr/>
        </p:nvSpPr>
        <p:spPr>
          <a:xfrm>
            <a:off x="7686391" y="3849476"/>
            <a:ext cx="2012539" cy="369332"/>
          </a:xfrm>
          <a:prstGeom prst="rect">
            <a:avLst/>
          </a:prstGeom>
        </p:spPr>
        <p:txBody>
          <a:bodyPr wrap="none">
            <a:spAutoFit/>
          </a:bodyPr>
          <a:lstStyle/>
          <a:p>
            <a:r>
              <a:rPr lang="en-US" strike="sngStrike" dirty="0"/>
              <a:t>blue jeans levis 501</a:t>
            </a:r>
          </a:p>
        </p:txBody>
      </p:sp>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410093" y="2892475"/>
            <a:ext cx="649531" cy="649531"/>
          </a:xfrm>
          <a:prstGeom prst="rect">
            <a:avLst/>
          </a:prstGeom>
        </p:spPr>
      </p:pic>
      <p:cxnSp>
        <p:nvCxnSpPr>
          <p:cNvPr id="15" name="Straight Connector 14"/>
          <p:cNvCxnSpPr/>
          <p:nvPr/>
        </p:nvCxnSpPr>
        <p:spPr>
          <a:xfrm>
            <a:off x="10198915" y="2453991"/>
            <a:ext cx="1324707" cy="1922585"/>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410093" y="2636150"/>
            <a:ext cx="1414105" cy="369332"/>
          </a:xfrm>
          <a:prstGeom prst="rect">
            <a:avLst/>
          </a:prstGeom>
          <a:noFill/>
        </p:spPr>
        <p:txBody>
          <a:bodyPr wrap="none" rtlCol="0">
            <a:spAutoFit/>
          </a:bodyPr>
          <a:lstStyle/>
          <a:p>
            <a:r>
              <a:rPr lang="en-US" dirty="0" smtClean="0"/>
              <a:t>Joel Lovelace</a:t>
            </a:r>
            <a:endParaRPr lang="en-US" dirty="0"/>
          </a:p>
        </p:txBody>
      </p:sp>
      <p:sp>
        <p:nvSpPr>
          <p:cNvPr id="17" name="Right Arrow 16"/>
          <p:cNvSpPr/>
          <p:nvPr/>
        </p:nvSpPr>
        <p:spPr>
          <a:xfrm rot="10800000">
            <a:off x="9479272" y="2753623"/>
            <a:ext cx="1011852" cy="768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7"/>
          <a:stretch>
            <a:fillRect/>
          </a:stretch>
        </p:blipFill>
        <p:spPr>
          <a:xfrm>
            <a:off x="8519110" y="2511203"/>
            <a:ext cx="1083468" cy="1049534"/>
          </a:xfrm>
          <a:prstGeom prst="rect">
            <a:avLst/>
          </a:prstGeom>
        </p:spPr>
      </p:pic>
      <p:sp>
        <p:nvSpPr>
          <p:cNvPr id="20" name="TextBox 19"/>
          <p:cNvSpPr txBox="1"/>
          <p:nvPr/>
        </p:nvSpPr>
        <p:spPr>
          <a:xfrm>
            <a:off x="7071953" y="1159011"/>
            <a:ext cx="4972964" cy="769441"/>
          </a:xfrm>
          <a:prstGeom prst="rect">
            <a:avLst/>
          </a:prstGeom>
          <a:noFill/>
        </p:spPr>
        <p:txBody>
          <a:bodyPr wrap="none" rtlCol="0">
            <a:spAutoFit/>
          </a:bodyPr>
          <a:lstStyle/>
          <a:p>
            <a:r>
              <a:rPr lang="en-US" sz="4400" b="1" dirty="0" smtClean="0"/>
              <a:t>AFFIMATIVE ACTION</a:t>
            </a:r>
            <a:endParaRPr lang="en-US" sz="4400" b="1" dirty="0"/>
          </a:p>
        </p:txBody>
      </p:sp>
      <p:sp>
        <p:nvSpPr>
          <p:cNvPr id="21" name="TextBox 20"/>
          <p:cNvSpPr txBox="1"/>
          <p:nvPr/>
        </p:nvSpPr>
        <p:spPr>
          <a:xfrm>
            <a:off x="10323242" y="2018017"/>
            <a:ext cx="1678665" cy="830997"/>
          </a:xfrm>
          <a:prstGeom prst="rect">
            <a:avLst/>
          </a:prstGeom>
          <a:noFill/>
        </p:spPr>
        <p:txBody>
          <a:bodyPr wrap="none" rtlCol="0">
            <a:spAutoFit/>
          </a:bodyPr>
          <a:lstStyle/>
          <a:p>
            <a:r>
              <a:rPr lang="en-US" sz="4800" b="1" dirty="0" smtClean="0"/>
              <a:t>INDIA</a:t>
            </a:r>
            <a:endParaRPr lang="en-US" sz="4800" b="1" dirty="0"/>
          </a:p>
        </p:txBody>
      </p:sp>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899" y="862640"/>
            <a:ext cx="952500" cy="1219200"/>
          </a:xfrm>
          <a:prstGeom prst="rect">
            <a:avLst/>
          </a:prstGeom>
        </p:spPr>
      </p:pic>
      <p:cxnSp>
        <p:nvCxnSpPr>
          <p:cNvPr id="24" name="Straight Connector 23"/>
          <p:cNvCxnSpPr/>
          <p:nvPr/>
        </p:nvCxnSpPr>
        <p:spPr>
          <a:xfrm flipV="1">
            <a:off x="8136490" y="2400796"/>
            <a:ext cx="1562440" cy="114121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024423" y="2018017"/>
            <a:ext cx="1099340" cy="369332"/>
          </a:xfrm>
          <a:prstGeom prst="rect">
            <a:avLst/>
          </a:prstGeom>
          <a:noFill/>
        </p:spPr>
        <p:txBody>
          <a:bodyPr wrap="none" rtlCol="0">
            <a:spAutoFit/>
          </a:bodyPr>
          <a:lstStyle/>
          <a:p>
            <a:r>
              <a:rPr lang="en-US" b="1" dirty="0" smtClean="0"/>
              <a:t>PRICE JRS</a:t>
            </a:r>
            <a:endParaRPr lang="en-US" b="1" dirty="0"/>
          </a:p>
        </p:txBody>
      </p:sp>
      <p:cxnSp>
        <p:nvCxnSpPr>
          <p:cNvPr id="26" name="Straight Connector 25"/>
          <p:cNvCxnSpPr/>
          <p:nvPr/>
        </p:nvCxnSpPr>
        <p:spPr>
          <a:xfrm flipV="1">
            <a:off x="7311845" y="1817539"/>
            <a:ext cx="1562440" cy="114121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74455" y="4526278"/>
            <a:ext cx="524069" cy="127781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9" name="Right Arrow 28"/>
          <p:cNvSpPr/>
          <p:nvPr/>
        </p:nvSpPr>
        <p:spPr>
          <a:xfrm rot="10800000">
            <a:off x="8775435" y="1461654"/>
            <a:ext cx="1011852" cy="768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371321" y="5926897"/>
            <a:ext cx="1462323" cy="369332"/>
          </a:xfrm>
          <a:prstGeom prst="rect">
            <a:avLst/>
          </a:prstGeom>
          <a:noFill/>
        </p:spPr>
        <p:txBody>
          <a:bodyPr wrap="none" rtlCol="0">
            <a:spAutoFit/>
          </a:bodyPr>
          <a:lstStyle/>
          <a:p>
            <a:r>
              <a:rPr lang="en-US" dirty="0" smtClean="0"/>
              <a:t>SQ.COLEMAN</a:t>
            </a:r>
            <a:endParaRPr lang="en-US" dirty="0"/>
          </a:p>
        </p:txBody>
      </p:sp>
      <p:sp>
        <p:nvSpPr>
          <p:cNvPr id="31" name="Right Arrow 30"/>
          <p:cNvSpPr/>
          <p:nvPr/>
        </p:nvSpPr>
        <p:spPr>
          <a:xfrm rot="10800000" flipH="1">
            <a:off x="8379371" y="6087703"/>
            <a:ext cx="989827" cy="768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9"/>
          <a:stretch>
            <a:fillRect/>
          </a:stretch>
        </p:blipFill>
        <p:spPr>
          <a:xfrm>
            <a:off x="9664252" y="5378090"/>
            <a:ext cx="1219200" cy="1419225"/>
          </a:xfrm>
          <a:prstGeom prst="rect">
            <a:avLst/>
          </a:prstGeom>
        </p:spPr>
      </p:pic>
      <p:cxnSp>
        <p:nvCxnSpPr>
          <p:cNvPr id="34" name="Straight Connector 33"/>
          <p:cNvCxnSpPr/>
          <p:nvPr/>
        </p:nvCxnSpPr>
        <p:spPr>
          <a:xfrm>
            <a:off x="9369198" y="5378090"/>
            <a:ext cx="1793376" cy="141922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0"/>
          <a:stretch>
            <a:fillRect/>
          </a:stretch>
        </p:blipFill>
        <p:spPr>
          <a:xfrm>
            <a:off x="2734574" y="1108648"/>
            <a:ext cx="1482393" cy="1610770"/>
          </a:xfrm>
          <a:prstGeom prst="rect">
            <a:avLst/>
          </a:prstGeom>
        </p:spPr>
      </p:pic>
      <p:sp>
        <p:nvSpPr>
          <p:cNvPr id="38" name="TextBox 37"/>
          <p:cNvSpPr txBox="1"/>
          <p:nvPr/>
        </p:nvSpPr>
        <p:spPr>
          <a:xfrm>
            <a:off x="2575737" y="759161"/>
            <a:ext cx="1641230" cy="369332"/>
          </a:xfrm>
          <a:prstGeom prst="rect">
            <a:avLst/>
          </a:prstGeom>
          <a:noFill/>
          <a:ln w="76200">
            <a:noFill/>
          </a:ln>
        </p:spPr>
        <p:txBody>
          <a:bodyPr wrap="square" rtlCol="0">
            <a:spAutoFit/>
          </a:bodyPr>
          <a:lstStyle/>
          <a:p>
            <a:r>
              <a:rPr lang="en-US" b="1" dirty="0" smtClean="0"/>
              <a:t>VIRGINIA</a:t>
            </a:r>
            <a:endParaRPr lang="en-US" b="1" dirty="0"/>
          </a:p>
        </p:txBody>
      </p:sp>
      <p:sp>
        <p:nvSpPr>
          <p:cNvPr id="39" name="TextBox 38"/>
          <p:cNvSpPr txBox="1"/>
          <p:nvPr/>
        </p:nvSpPr>
        <p:spPr>
          <a:xfrm>
            <a:off x="4697854" y="1152777"/>
            <a:ext cx="2370264" cy="646331"/>
          </a:xfrm>
          <a:prstGeom prst="rect">
            <a:avLst/>
          </a:prstGeom>
          <a:noFill/>
        </p:spPr>
        <p:txBody>
          <a:bodyPr wrap="none" rtlCol="0">
            <a:spAutoFit/>
          </a:bodyPr>
          <a:lstStyle/>
          <a:p>
            <a:r>
              <a:rPr lang="en-US" dirty="0" smtClean="0"/>
              <a:t>Phil(</a:t>
            </a:r>
            <a:r>
              <a:rPr lang="en-US" dirty="0" err="1" smtClean="0"/>
              <a:t>kim</a:t>
            </a:r>
            <a:r>
              <a:rPr lang="en-US" dirty="0" smtClean="0"/>
              <a:t>), </a:t>
            </a:r>
            <a:r>
              <a:rPr lang="en-US" strike="sngStrike" dirty="0" smtClean="0"/>
              <a:t>foster, blond</a:t>
            </a:r>
          </a:p>
          <a:p>
            <a:r>
              <a:rPr lang="en-US" strike="sngStrike" dirty="0" smtClean="0"/>
              <a:t>Stalking Saints</a:t>
            </a:r>
          </a:p>
        </p:txBody>
      </p:sp>
      <p:pic>
        <p:nvPicPr>
          <p:cNvPr id="40" name="Picture 3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13074" y="2006865"/>
            <a:ext cx="939825" cy="939825"/>
          </a:xfrm>
          <a:prstGeom prst="rect">
            <a:avLst/>
          </a:prstGeom>
        </p:spPr>
      </p:pic>
      <p:cxnSp>
        <p:nvCxnSpPr>
          <p:cNvPr id="42" name="Straight Connector 41"/>
          <p:cNvCxnSpPr/>
          <p:nvPr/>
        </p:nvCxnSpPr>
        <p:spPr>
          <a:xfrm flipV="1">
            <a:off x="4697854" y="2081840"/>
            <a:ext cx="1655045" cy="923642"/>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21534" y="4058063"/>
            <a:ext cx="752376" cy="500672"/>
          </a:xfrm>
          <a:prstGeom prst="rect">
            <a:avLst/>
          </a:prstGeom>
        </p:spPr>
      </p:pic>
      <p:cxnSp>
        <p:nvCxnSpPr>
          <p:cNvPr id="45" name="Straight Connector 44"/>
          <p:cNvCxnSpPr/>
          <p:nvPr/>
        </p:nvCxnSpPr>
        <p:spPr>
          <a:xfrm flipV="1">
            <a:off x="10597662" y="3542006"/>
            <a:ext cx="1044610" cy="145270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989385" y="2946690"/>
            <a:ext cx="5261013" cy="33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ight Arrow 47"/>
          <p:cNvSpPr/>
          <p:nvPr/>
        </p:nvSpPr>
        <p:spPr>
          <a:xfrm>
            <a:off x="3416868" y="2515354"/>
            <a:ext cx="5299903" cy="12781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1991 HOMCIDE:KYSTAL</a:t>
            </a:r>
            <a:endParaRPr lang="en-US" dirty="0"/>
          </a:p>
        </p:txBody>
      </p:sp>
      <p:sp>
        <p:nvSpPr>
          <p:cNvPr id="49" name="TextBox 48"/>
          <p:cNvSpPr txBox="1"/>
          <p:nvPr/>
        </p:nvSpPr>
        <p:spPr>
          <a:xfrm>
            <a:off x="4216967" y="3211611"/>
            <a:ext cx="2739853" cy="215444"/>
          </a:xfrm>
          <a:prstGeom prst="rect">
            <a:avLst/>
          </a:prstGeom>
          <a:noFill/>
        </p:spPr>
        <p:txBody>
          <a:bodyPr wrap="none" rtlCol="0">
            <a:spAutoFit/>
          </a:bodyPr>
          <a:lstStyle/>
          <a:p>
            <a:r>
              <a:rPr lang="en-US" sz="800" b="1" dirty="0" smtClean="0"/>
              <a:t>NAME CHANE(</a:t>
            </a:r>
            <a:r>
              <a:rPr lang="en-US" sz="800" b="1" strike="sngStrike" dirty="0" err="1" smtClean="0"/>
              <a:t>hamiliton</a:t>
            </a:r>
            <a:r>
              <a:rPr lang="en-US" sz="800" b="1" strike="sngStrike" dirty="0" smtClean="0"/>
              <a:t>).</a:t>
            </a:r>
            <a:r>
              <a:rPr lang="en-US" sz="800" b="1" dirty="0" err="1" smtClean="0"/>
              <a:t>MILITAYR:PX:Store:SPEICLA</a:t>
            </a:r>
            <a:r>
              <a:rPr lang="en-US" sz="800" b="1" dirty="0" smtClean="0"/>
              <a:t> ITEMS</a:t>
            </a:r>
          </a:p>
        </p:txBody>
      </p:sp>
      <p:sp>
        <p:nvSpPr>
          <p:cNvPr id="50" name="TextBox 49"/>
          <p:cNvSpPr txBox="1"/>
          <p:nvPr/>
        </p:nvSpPr>
        <p:spPr>
          <a:xfrm>
            <a:off x="7311845" y="3115839"/>
            <a:ext cx="652743" cy="369332"/>
          </a:xfrm>
          <a:prstGeom prst="rect">
            <a:avLst/>
          </a:prstGeom>
          <a:noFill/>
        </p:spPr>
        <p:txBody>
          <a:bodyPr wrap="none" rtlCol="0">
            <a:spAutoFit/>
          </a:bodyPr>
          <a:lstStyle/>
          <a:p>
            <a:r>
              <a:rPr lang="en-US" dirty="0" smtClean="0"/>
              <a:t>1994</a:t>
            </a:r>
            <a:endParaRPr lang="en-US" dirty="0"/>
          </a:p>
        </p:txBody>
      </p:sp>
      <p:cxnSp>
        <p:nvCxnSpPr>
          <p:cNvPr id="52" name="Straight Connector 51"/>
          <p:cNvCxnSpPr/>
          <p:nvPr/>
        </p:nvCxnSpPr>
        <p:spPr>
          <a:xfrm>
            <a:off x="4806462" y="1273603"/>
            <a:ext cx="813429" cy="0"/>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663195" y="1017252"/>
            <a:ext cx="933269" cy="246221"/>
          </a:xfrm>
          <a:prstGeom prst="rect">
            <a:avLst/>
          </a:prstGeom>
          <a:noFill/>
        </p:spPr>
        <p:txBody>
          <a:bodyPr wrap="none" rtlCol="0">
            <a:spAutoFit/>
          </a:bodyPr>
          <a:lstStyle/>
          <a:p>
            <a:r>
              <a:rPr lang="en-US" sz="1000" dirty="0" smtClean="0"/>
              <a:t>Post Exchange</a:t>
            </a:r>
            <a:endParaRPr lang="en-US" sz="1000" dirty="0"/>
          </a:p>
        </p:txBody>
      </p:sp>
      <p:pic>
        <p:nvPicPr>
          <p:cNvPr id="55" name="Picture 5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65615" y="5473426"/>
            <a:ext cx="440087" cy="661333"/>
          </a:xfrm>
          <a:prstGeom prst="rect">
            <a:avLst/>
          </a:prstGeom>
        </p:spPr>
      </p:pic>
      <p:cxnSp>
        <p:nvCxnSpPr>
          <p:cNvPr id="57" name="Straight Connector 56"/>
          <p:cNvCxnSpPr/>
          <p:nvPr/>
        </p:nvCxnSpPr>
        <p:spPr>
          <a:xfrm flipV="1">
            <a:off x="6242072" y="5543165"/>
            <a:ext cx="556765" cy="449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0969511" y="5322952"/>
            <a:ext cx="680109" cy="101215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357310" y="5699500"/>
            <a:ext cx="1406154" cy="369332"/>
          </a:xfrm>
          <a:prstGeom prst="rect">
            <a:avLst/>
          </a:prstGeom>
          <a:noFill/>
        </p:spPr>
        <p:txBody>
          <a:bodyPr wrap="none" rtlCol="0">
            <a:spAutoFit/>
          </a:bodyPr>
          <a:lstStyle/>
          <a:p>
            <a:r>
              <a:rPr lang="en-US" dirty="0" smtClean="0"/>
              <a:t>HOMCIDE:2Y</a:t>
            </a:r>
            <a:endParaRPr lang="en-US" dirty="0"/>
          </a:p>
        </p:txBody>
      </p:sp>
      <p:pic>
        <p:nvPicPr>
          <p:cNvPr id="62" name="Picture 6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357239" y="6134759"/>
            <a:ext cx="644668" cy="665892"/>
          </a:xfrm>
          <a:prstGeom prst="rect">
            <a:avLst/>
          </a:prstGeom>
        </p:spPr>
      </p:pic>
      <p:cxnSp>
        <p:nvCxnSpPr>
          <p:cNvPr id="63" name="Straight Connector 62"/>
          <p:cNvCxnSpPr/>
          <p:nvPr/>
        </p:nvCxnSpPr>
        <p:spPr>
          <a:xfrm flipV="1">
            <a:off x="11357076" y="5743408"/>
            <a:ext cx="680109" cy="101215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9479272" y="5235051"/>
            <a:ext cx="1255586" cy="10144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10984848" y="5829028"/>
            <a:ext cx="177726" cy="1634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flipV="1">
            <a:off x="10970761" y="5689608"/>
            <a:ext cx="177726" cy="1634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flipV="1">
            <a:off x="11289648" y="6133828"/>
            <a:ext cx="177726" cy="1634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37639" y="5042681"/>
            <a:ext cx="384740" cy="384740"/>
          </a:xfrm>
          <a:prstGeom prst="rect">
            <a:avLst/>
          </a:prstGeom>
        </p:spPr>
      </p:pic>
      <p:cxnSp>
        <p:nvCxnSpPr>
          <p:cNvPr id="75" name="Straight Connector 74"/>
          <p:cNvCxnSpPr/>
          <p:nvPr/>
        </p:nvCxnSpPr>
        <p:spPr>
          <a:xfrm>
            <a:off x="6096000" y="5042681"/>
            <a:ext cx="1090246" cy="38474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023478" y="783244"/>
            <a:ext cx="5021439" cy="646331"/>
          </a:xfrm>
          <a:prstGeom prst="rect">
            <a:avLst/>
          </a:prstGeom>
          <a:noFill/>
        </p:spPr>
        <p:txBody>
          <a:bodyPr wrap="none" rtlCol="0">
            <a:spAutoFit/>
          </a:bodyPr>
          <a:lstStyle/>
          <a:p>
            <a:r>
              <a:rPr lang="en-US" b="1" dirty="0" smtClean="0"/>
              <a:t>SQ.HOMCIDE:AUSLAENDER:HOMCIDE:MAYOR(FC) </a:t>
            </a:r>
          </a:p>
          <a:p>
            <a:r>
              <a:rPr lang="en-US" b="1" dirty="0" smtClean="0"/>
              <a:t>Interpol(</a:t>
            </a:r>
            <a:r>
              <a:rPr lang="en-US" b="1" dirty="0" err="1" smtClean="0"/>
              <a:t>iran</a:t>
            </a:r>
            <a:r>
              <a:rPr lang="en-US" b="1" dirty="0" smtClean="0"/>
              <a:t>)</a:t>
            </a:r>
            <a:endParaRPr lang="en-US" b="1" dirty="0"/>
          </a:p>
        </p:txBody>
      </p:sp>
      <p:cxnSp>
        <p:nvCxnSpPr>
          <p:cNvPr id="78" name="Straight Arrow Connector 77"/>
          <p:cNvCxnSpPr/>
          <p:nvPr/>
        </p:nvCxnSpPr>
        <p:spPr>
          <a:xfrm flipH="1">
            <a:off x="8250398" y="959952"/>
            <a:ext cx="905325" cy="683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flipV="1">
            <a:off x="7874455" y="1152777"/>
            <a:ext cx="524069" cy="149082"/>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8936110" y="1029312"/>
            <a:ext cx="2641300" cy="369332"/>
          </a:xfrm>
          <a:prstGeom prst="rect">
            <a:avLst/>
          </a:prstGeom>
          <a:noFill/>
        </p:spPr>
        <p:txBody>
          <a:bodyPr wrap="none" rtlCol="0">
            <a:spAutoFit/>
          </a:bodyPr>
          <a:lstStyle/>
          <a:p>
            <a:r>
              <a:rPr lang="en-US" strike="sngStrike" dirty="0" smtClean="0"/>
              <a:t>Guys steals hat starts fight</a:t>
            </a:r>
            <a:endParaRPr lang="en-US" strike="sngStrike" dirty="0"/>
          </a:p>
        </p:txBody>
      </p:sp>
      <p:sp>
        <p:nvSpPr>
          <p:cNvPr id="82" name="TextBox 81"/>
          <p:cNvSpPr txBox="1"/>
          <p:nvPr/>
        </p:nvSpPr>
        <p:spPr>
          <a:xfrm>
            <a:off x="6196248" y="4107070"/>
            <a:ext cx="936090" cy="461665"/>
          </a:xfrm>
          <a:prstGeom prst="rect">
            <a:avLst/>
          </a:prstGeom>
          <a:noFill/>
        </p:spPr>
        <p:txBody>
          <a:bodyPr wrap="none" rtlCol="0">
            <a:spAutoFit/>
          </a:bodyPr>
          <a:lstStyle/>
          <a:p>
            <a:r>
              <a:rPr lang="en-US" sz="2400" b="1" dirty="0" smtClean="0"/>
              <a:t>SALES</a:t>
            </a:r>
            <a:endParaRPr lang="en-US" sz="2400" b="1" dirty="0"/>
          </a:p>
        </p:txBody>
      </p:sp>
      <p:pic>
        <p:nvPicPr>
          <p:cNvPr id="83" name="Picture 8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92654" y="4512941"/>
            <a:ext cx="787896" cy="1113060"/>
          </a:xfrm>
          <a:prstGeom prst="rect">
            <a:avLst/>
          </a:prstGeom>
        </p:spPr>
      </p:pic>
      <p:sp>
        <p:nvSpPr>
          <p:cNvPr id="84" name="TextBox 83"/>
          <p:cNvSpPr txBox="1"/>
          <p:nvPr/>
        </p:nvSpPr>
        <p:spPr>
          <a:xfrm>
            <a:off x="7005538" y="4143540"/>
            <a:ext cx="2400978" cy="492443"/>
          </a:xfrm>
          <a:prstGeom prst="rect">
            <a:avLst/>
          </a:prstGeom>
          <a:noFill/>
        </p:spPr>
        <p:txBody>
          <a:bodyPr wrap="none" rtlCol="0">
            <a:spAutoFit/>
          </a:bodyPr>
          <a:lstStyle/>
          <a:p>
            <a:r>
              <a:rPr lang="en-US" b="1" dirty="0" smtClean="0"/>
              <a:t>CHRITSOPER LOVELACE</a:t>
            </a:r>
          </a:p>
          <a:p>
            <a:r>
              <a:rPr lang="en-US" sz="800" strike="sngStrike" dirty="0" smtClean="0"/>
              <a:t>(</a:t>
            </a:r>
            <a:r>
              <a:rPr lang="en-US" sz="800" strike="sngStrike" dirty="0" err="1" smtClean="0"/>
              <a:t>consolidation,Zoran</a:t>
            </a:r>
            <a:r>
              <a:rPr lang="en-US" sz="800" strike="sngStrike" dirty="0" smtClean="0"/>
              <a:t>)</a:t>
            </a:r>
            <a:endParaRPr lang="en-US" sz="800" strike="sngStrike" dirty="0"/>
          </a:p>
        </p:txBody>
      </p:sp>
      <p:sp>
        <p:nvSpPr>
          <p:cNvPr id="85" name="TextBox 84"/>
          <p:cNvSpPr txBox="1"/>
          <p:nvPr/>
        </p:nvSpPr>
        <p:spPr>
          <a:xfrm>
            <a:off x="6276357" y="3866579"/>
            <a:ext cx="1174104" cy="369332"/>
          </a:xfrm>
          <a:prstGeom prst="rect">
            <a:avLst/>
          </a:prstGeom>
          <a:noFill/>
        </p:spPr>
        <p:txBody>
          <a:bodyPr wrap="none" rtlCol="0">
            <a:spAutoFit/>
          </a:bodyPr>
          <a:lstStyle/>
          <a:p>
            <a:r>
              <a:rPr lang="en-US" b="1" dirty="0" smtClean="0"/>
              <a:t>2000 WAR</a:t>
            </a:r>
            <a:endParaRPr lang="en-US" b="1" dirty="0"/>
          </a:p>
        </p:txBody>
      </p:sp>
    </p:spTree>
    <p:extLst>
      <p:ext uri="{BB962C8B-B14F-4D97-AF65-F5344CB8AC3E}">
        <p14:creationId xmlns:p14="http://schemas.microsoft.com/office/powerpoint/2010/main" val="4229030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Rectangle 7"/>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1545" y="3669323"/>
            <a:ext cx="559630" cy="466358"/>
          </a:xfrm>
          <a:prstGeom prst="rect">
            <a:avLst/>
          </a:prstGeom>
        </p:spPr>
      </p:pic>
      <p:sp>
        <p:nvSpPr>
          <p:cNvPr id="4" name="Rectangle 3"/>
          <p:cNvSpPr/>
          <p:nvPr/>
        </p:nvSpPr>
        <p:spPr>
          <a:xfrm>
            <a:off x="4775350" y="3244334"/>
            <a:ext cx="2989152" cy="369332"/>
          </a:xfrm>
          <a:prstGeom prst="rect">
            <a:avLst/>
          </a:prstGeom>
        </p:spPr>
        <p:txBody>
          <a:bodyPr wrap="none">
            <a:spAutoFit/>
          </a:bodyPr>
          <a:lstStyle/>
          <a:p>
            <a:r>
              <a:rPr lang="en-US" strike="sngStrike" dirty="0"/>
              <a:t>Guys steals hat starts </a:t>
            </a:r>
            <a:r>
              <a:rPr lang="en-US" strike="sngStrike" dirty="0" smtClean="0"/>
              <a:t>girl fight</a:t>
            </a:r>
            <a:endParaRPr lang="en-US" strike="sngStrike" dirty="0"/>
          </a:p>
        </p:txBody>
      </p:sp>
      <p:cxnSp>
        <p:nvCxnSpPr>
          <p:cNvPr id="5" name="Straight Connector 4"/>
          <p:cNvCxnSpPr/>
          <p:nvPr/>
        </p:nvCxnSpPr>
        <p:spPr>
          <a:xfrm flipV="1">
            <a:off x="4185138" y="3012831"/>
            <a:ext cx="3036277" cy="13833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6233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Rectangle 7"/>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5" name="Picture 4"/>
          <p:cNvPicPr>
            <a:picLocks noChangeAspect="1"/>
          </p:cNvPicPr>
          <p:nvPr/>
        </p:nvPicPr>
        <p:blipFill>
          <a:blip r:embed="rId2"/>
          <a:stretch>
            <a:fillRect/>
          </a:stretch>
        </p:blipFill>
        <p:spPr>
          <a:xfrm>
            <a:off x="4009292" y="2454263"/>
            <a:ext cx="6875218" cy="3899278"/>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99" y="862640"/>
            <a:ext cx="952500" cy="1219200"/>
          </a:xfrm>
          <a:prstGeom prst="rect">
            <a:avLst/>
          </a:prstGeom>
        </p:spPr>
      </p:pic>
      <p:sp>
        <p:nvSpPr>
          <p:cNvPr id="6" name="TextBox 5"/>
          <p:cNvSpPr txBox="1"/>
          <p:nvPr/>
        </p:nvSpPr>
        <p:spPr>
          <a:xfrm>
            <a:off x="3919522" y="1897174"/>
            <a:ext cx="7336111" cy="369332"/>
          </a:xfrm>
          <a:prstGeom prst="rect">
            <a:avLst/>
          </a:prstGeom>
          <a:noFill/>
        </p:spPr>
        <p:txBody>
          <a:bodyPr wrap="none" rtlCol="0">
            <a:spAutoFit/>
          </a:bodyPr>
          <a:lstStyle/>
          <a:p>
            <a:r>
              <a:rPr lang="en-US" strike="sngStrike" dirty="0" smtClean="0"/>
              <a:t>king/king/</a:t>
            </a:r>
            <a:r>
              <a:rPr lang="en-US" strike="sngStrike" dirty="0" err="1" smtClean="0"/>
              <a:t>roth</a:t>
            </a:r>
            <a:r>
              <a:rPr lang="en-US" strike="sngStrike" dirty="0" smtClean="0"/>
              <a:t>/</a:t>
            </a:r>
            <a:r>
              <a:rPr lang="en-US" strike="sngStrike" dirty="0" err="1" smtClean="0"/>
              <a:t>roth</a:t>
            </a:r>
            <a:r>
              <a:rPr lang="en-US" strike="sngStrike" dirty="0" smtClean="0"/>
              <a:t>/jobs/jobs/</a:t>
            </a:r>
            <a:r>
              <a:rPr lang="en-US" strike="sngStrike" dirty="0" err="1" smtClean="0"/>
              <a:t>meiers</a:t>
            </a:r>
            <a:r>
              <a:rPr lang="en-US" strike="sngStrike" dirty="0" smtClean="0"/>
              <a:t>/</a:t>
            </a:r>
            <a:r>
              <a:rPr lang="en-US" strike="sngStrike" dirty="0" err="1" smtClean="0"/>
              <a:t>meiers</a:t>
            </a:r>
            <a:r>
              <a:rPr lang="en-US" strike="sngStrike" dirty="0" smtClean="0"/>
              <a:t>/</a:t>
            </a:r>
            <a:r>
              <a:rPr lang="en-US" strike="sngStrike" dirty="0" err="1" smtClean="0"/>
              <a:t>meiers</a:t>
            </a:r>
            <a:r>
              <a:rPr lang="en-US" strike="sngStrike" dirty="0" smtClean="0"/>
              <a:t>/</a:t>
            </a:r>
            <a:r>
              <a:rPr lang="en-US" strike="sngStrike" dirty="0" err="1" smtClean="0"/>
              <a:t>meiers</a:t>
            </a:r>
            <a:r>
              <a:rPr lang="en-US" strike="sngStrike" dirty="0" smtClean="0"/>
              <a:t>/</a:t>
            </a:r>
            <a:r>
              <a:rPr lang="en-US" strike="sngStrike" dirty="0" err="1" smtClean="0"/>
              <a:t>meiers</a:t>
            </a:r>
            <a:r>
              <a:rPr lang="en-US" strike="sngStrike" dirty="0" smtClean="0"/>
              <a:t>/</a:t>
            </a:r>
            <a:r>
              <a:rPr lang="en-US" strike="sngStrike" dirty="0" err="1" smtClean="0"/>
              <a:t>meiers</a:t>
            </a:r>
            <a:endParaRPr lang="en-US" strike="sngStrike" dirty="0"/>
          </a:p>
        </p:txBody>
      </p:sp>
      <p:sp>
        <p:nvSpPr>
          <p:cNvPr id="9" name="TextBox 8"/>
          <p:cNvSpPr txBox="1"/>
          <p:nvPr/>
        </p:nvSpPr>
        <p:spPr>
          <a:xfrm>
            <a:off x="3919522" y="1102908"/>
            <a:ext cx="6151684" cy="369332"/>
          </a:xfrm>
          <a:prstGeom prst="rect">
            <a:avLst/>
          </a:prstGeom>
          <a:noFill/>
        </p:spPr>
        <p:txBody>
          <a:bodyPr wrap="none" rtlCol="0">
            <a:spAutoFit/>
          </a:bodyPr>
          <a:lstStyle/>
          <a:p>
            <a:r>
              <a:rPr lang="en-US" dirty="0" smtClean="0"/>
              <a:t>LARRY.WWI</a:t>
            </a:r>
            <a:r>
              <a:rPr lang="en-US" b="1" dirty="0"/>
              <a:t>SQ.HOMCIDE:AUSLAENDER:HOMCIDE:MAYOR(FC</a:t>
            </a:r>
            <a:r>
              <a:rPr lang="en-US" b="1" dirty="0" smtClean="0"/>
              <a:t>)</a:t>
            </a:r>
            <a:r>
              <a:rPr lang="en-US" dirty="0" smtClean="0"/>
              <a:t>.</a:t>
            </a:r>
            <a:endParaRPr lang="en-US" dirty="0"/>
          </a:p>
        </p:txBody>
      </p:sp>
      <p:sp>
        <p:nvSpPr>
          <p:cNvPr id="10" name="TextBox 9"/>
          <p:cNvSpPr txBox="1"/>
          <p:nvPr/>
        </p:nvSpPr>
        <p:spPr>
          <a:xfrm>
            <a:off x="4388962" y="1479471"/>
            <a:ext cx="3414076" cy="369332"/>
          </a:xfrm>
          <a:prstGeom prst="rect">
            <a:avLst/>
          </a:prstGeom>
          <a:noFill/>
        </p:spPr>
        <p:txBody>
          <a:bodyPr wrap="none" rtlCol="0">
            <a:spAutoFit/>
          </a:bodyPr>
          <a:lstStyle/>
          <a:p>
            <a:r>
              <a:rPr lang="en-US" strike="sngStrike" dirty="0" smtClean="0"/>
              <a:t>My Wife is </a:t>
            </a:r>
            <a:r>
              <a:rPr lang="en-US" strike="sngStrike" dirty="0" err="1" smtClean="0"/>
              <a:t>russian</a:t>
            </a:r>
            <a:r>
              <a:rPr lang="en-US" strike="sngStrike" dirty="0" smtClean="0"/>
              <a:t> I have one child</a:t>
            </a:r>
            <a:endParaRPr lang="en-US" strike="sngStrike" dirty="0"/>
          </a:p>
        </p:txBody>
      </p:sp>
      <p:sp>
        <p:nvSpPr>
          <p:cNvPr id="11" name="TextBox 10"/>
          <p:cNvSpPr txBox="1"/>
          <p:nvPr/>
        </p:nvSpPr>
        <p:spPr>
          <a:xfrm>
            <a:off x="8310596" y="1479471"/>
            <a:ext cx="1760610" cy="369332"/>
          </a:xfrm>
          <a:prstGeom prst="rect">
            <a:avLst/>
          </a:prstGeom>
          <a:noFill/>
        </p:spPr>
        <p:txBody>
          <a:bodyPr wrap="none" rtlCol="0">
            <a:spAutoFit/>
          </a:bodyPr>
          <a:lstStyle/>
          <a:p>
            <a:r>
              <a:rPr lang="en-US" strike="sngStrike" dirty="0" err="1" smtClean="0"/>
              <a:t>Gohreo</a:t>
            </a:r>
            <a:r>
              <a:rPr lang="en-US" strike="sngStrike" dirty="0" smtClean="0"/>
              <a:t>(</a:t>
            </a:r>
            <a:r>
              <a:rPr lang="en-US" strike="sngStrike" dirty="0" err="1" smtClean="0"/>
              <a:t>michala</a:t>
            </a:r>
            <a:r>
              <a:rPr lang="en-US" strike="sngStrike" dirty="0" smtClean="0"/>
              <a:t>)</a:t>
            </a:r>
            <a:endParaRPr lang="en-US" strike="sngStrike" dirty="0"/>
          </a:p>
        </p:txBody>
      </p:sp>
    </p:spTree>
    <p:extLst>
      <p:ext uri="{BB962C8B-B14F-4D97-AF65-F5344CB8AC3E}">
        <p14:creationId xmlns:p14="http://schemas.microsoft.com/office/powerpoint/2010/main" val="1969005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4156" y="3017227"/>
            <a:ext cx="795167" cy="79516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1544" y="3035030"/>
            <a:ext cx="759559" cy="7595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103" y="904035"/>
            <a:ext cx="2667000" cy="1714500"/>
          </a:xfrm>
          <a:prstGeom prst="rect">
            <a:avLst/>
          </a:prstGeom>
        </p:spPr>
      </p:pic>
      <p:cxnSp>
        <p:nvCxnSpPr>
          <p:cNvPr id="9" name="Straight Connector 8"/>
          <p:cNvCxnSpPr/>
          <p:nvPr/>
        </p:nvCxnSpPr>
        <p:spPr>
          <a:xfrm>
            <a:off x="9331569" y="2750144"/>
            <a:ext cx="937846" cy="2074985"/>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33897" y="2884781"/>
            <a:ext cx="916830" cy="1225933"/>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95532" y="2765106"/>
            <a:ext cx="2694571" cy="1795904"/>
          </a:xfrm>
          <a:prstGeom prst="rect">
            <a:avLst/>
          </a:prstGeom>
        </p:spPr>
      </p:pic>
      <p:sp>
        <p:nvSpPr>
          <p:cNvPr id="13" name="TextBox 12"/>
          <p:cNvSpPr txBox="1"/>
          <p:nvPr/>
        </p:nvSpPr>
        <p:spPr>
          <a:xfrm>
            <a:off x="1764217" y="4271018"/>
            <a:ext cx="1733103" cy="923330"/>
          </a:xfrm>
          <a:prstGeom prst="rect">
            <a:avLst/>
          </a:prstGeom>
          <a:noFill/>
        </p:spPr>
        <p:txBody>
          <a:bodyPr wrap="none" rtlCol="0">
            <a:spAutoFit/>
          </a:bodyPr>
          <a:lstStyle/>
          <a:p>
            <a:r>
              <a:rPr lang="en-US" dirty="0" smtClean="0"/>
              <a:t>CA-</a:t>
            </a:r>
            <a:r>
              <a:rPr lang="en-US" dirty="0" err="1" smtClean="0"/>
              <a:t>avg.</a:t>
            </a:r>
            <a:r>
              <a:rPr lang="en-US" sz="800" strike="sngStrike" dirty="0" err="1" smtClean="0"/>
              <a:t>aei.maxplaink.marx</a:t>
            </a:r>
            <a:endParaRPr lang="en-US" sz="800" strike="sngStrike" dirty="0" smtClean="0"/>
          </a:p>
          <a:p>
            <a:r>
              <a:rPr lang="en-US" dirty="0" smtClean="0"/>
              <a:t>  SW-</a:t>
            </a:r>
            <a:r>
              <a:rPr lang="en-US" dirty="0" err="1" smtClean="0"/>
              <a:t>us.</a:t>
            </a:r>
            <a:r>
              <a:rPr lang="en-US" sz="800" strike="sngStrike" dirty="0" err="1" smtClean="0"/>
              <a:t>aei.maxplank.marx</a:t>
            </a:r>
            <a:endParaRPr lang="en-US" sz="800" strike="sngStrike" dirty="0" smtClean="0"/>
          </a:p>
          <a:p>
            <a:r>
              <a:rPr lang="en-US" dirty="0" smtClean="0"/>
              <a:t>  SW-de</a:t>
            </a:r>
            <a:r>
              <a:rPr lang="en-US" sz="800" dirty="0" smtClean="0"/>
              <a:t>.</a:t>
            </a:r>
            <a:r>
              <a:rPr lang="en-US" sz="800" strike="sngStrike" dirty="0"/>
              <a:t> </a:t>
            </a:r>
            <a:r>
              <a:rPr lang="en-US" sz="800" strike="sngStrike" dirty="0" err="1"/>
              <a:t>aei.maxplank.marx</a:t>
            </a:r>
            <a:endParaRPr lang="en-US" sz="800" dirty="0"/>
          </a:p>
        </p:txBody>
      </p:sp>
      <p:sp>
        <p:nvSpPr>
          <p:cNvPr id="14" name="TextBox 13"/>
          <p:cNvSpPr txBox="1"/>
          <p:nvPr/>
        </p:nvSpPr>
        <p:spPr>
          <a:xfrm>
            <a:off x="7864529" y="4149533"/>
            <a:ext cx="2622193" cy="646331"/>
          </a:xfrm>
          <a:prstGeom prst="rect">
            <a:avLst/>
          </a:prstGeom>
          <a:noFill/>
        </p:spPr>
        <p:txBody>
          <a:bodyPr wrap="none" rtlCol="0">
            <a:spAutoFit/>
          </a:bodyPr>
          <a:lstStyle/>
          <a:p>
            <a:r>
              <a:rPr lang="en-US" dirty="0" err="1" smtClean="0"/>
              <a:t>Rus</a:t>
            </a:r>
            <a:endParaRPr lang="en-US" dirty="0" smtClean="0"/>
          </a:p>
          <a:p>
            <a:r>
              <a:rPr lang="en-US" dirty="0"/>
              <a:t>	</a:t>
            </a:r>
            <a:r>
              <a:rPr lang="en-US" strike="sngStrike" dirty="0" err="1" smtClean="0"/>
              <a:t>rus</a:t>
            </a:r>
            <a:r>
              <a:rPr lang="en-US" strike="sngStrike" dirty="0" smtClean="0"/>
              <a:t>-soviet union</a:t>
            </a:r>
            <a:endParaRPr lang="en-US" strike="sngStrike" dirty="0"/>
          </a:p>
        </p:txBody>
      </p:sp>
      <p:cxnSp>
        <p:nvCxnSpPr>
          <p:cNvPr id="16" name="Straight Connector 15"/>
          <p:cNvCxnSpPr/>
          <p:nvPr/>
        </p:nvCxnSpPr>
        <p:spPr>
          <a:xfrm flipV="1">
            <a:off x="8194156" y="4089968"/>
            <a:ext cx="142103" cy="320609"/>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20" name="Rectangle 19"/>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21" name="TextBox 20"/>
          <p:cNvSpPr txBox="1"/>
          <p:nvPr/>
        </p:nvSpPr>
        <p:spPr>
          <a:xfrm>
            <a:off x="3767465" y="6071640"/>
            <a:ext cx="3471784" cy="369332"/>
          </a:xfrm>
          <a:prstGeom prst="rect">
            <a:avLst/>
          </a:prstGeom>
          <a:noFill/>
        </p:spPr>
        <p:txBody>
          <a:bodyPr wrap="none" rtlCol="0">
            <a:spAutoFit/>
          </a:bodyPr>
          <a:lstStyle/>
          <a:p>
            <a:r>
              <a:rPr lang="en-US" strike="sngStrike" dirty="0"/>
              <a:t>I have one </a:t>
            </a:r>
            <a:r>
              <a:rPr lang="en-US" strike="sngStrike" dirty="0" smtClean="0"/>
              <a:t>child, My Wife is </a:t>
            </a:r>
            <a:r>
              <a:rPr lang="en-US" strike="sngStrike" dirty="0" err="1" smtClean="0"/>
              <a:t>russian</a:t>
            </a:r>
            <a:endParaRPr lang="en-US" strike="sngStrike" dirty="0"/>
          </a:p>
        </p:txBody>
      </p:sp>
      <p:cxnSp>
        <p:nvCxnSpPr>
          <p:cNvPr id="23" name="Straight Arrow Connector 22"/>
          <p:cNvCxnSpPr/>
          <p:nvPr/>
        </p:nvCxnSpPr>
        <p:spPr>
          <a:xfrm flipV="1">
            <a:off x="6120963" y="4732683"/>
            <a:ext cx="1523223" cy="1336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4412276" y="5529636"/>
            <a:ext cx="383257" cy="53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633897" y="4287105"/>
            <a:ext cx="2819389" cy="1105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861169" y="3982607"/>
            <a:ext cx="2819389" cy="11055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7"/>
          <a:stretch>
            <a:fillRect/>
          </a:stretch>
        </p:blipFill>
        <p:spPr>
          <a:xfrm>
            <a:off x="3210444" y="3193401"/>
            <a:ext cx="1413965" cy="801930"/>
          </a:xfrm>
          <a:prstGeom prst="rect">
            <a:avLst/>
          </a:prstGeom>
        </p:spPr>
      </p:pic>
      <p:sp>
        <p:nvSpPr>
          <p:cNvPr id="29" name="TextBox 28"/>
          <p:cNvSpPr txBox="1"/>
          <p:nvPr/>
        </p:nvSpPr>
        <p:spPr>
          <a:xfrm flipH="1">
            <a:off x="3130006" y="2810468"/>
            <a:ext cx="1419477" cy="369332"/>
          </a:xfrm>
          <a:prstGeom prst="rect">
            <a:avLst/>
          </a:prstGeom>
          <a:noFill/>
        </p:spPr>
        <p:txBody>
          <a:bodyPr wrap="square" rtlCol="0">
            <a:spAutoFit/>
          </a:bodyPr>
          <a:lstStyle/>
          <a:p>
            <a:r>
              <a:rPr lang="en-US" b="1" dirty="0" smtClean="0"/>
              <a:t>EVIDENCE</a:t>
            </a:r>
            <a:endParaRPr lang="en-US" b="1" dirty="0"/>
          </a:p>
        </p:txBody>
      </p:sp>
      <p:cxnSp>
        <p:nvCxnSpPr>
          <p:cNvPr id="31" name="Straight Connector 30"/>
          <p:cNvCxnSpPr/>
          <p:nvPr/>
        </p:nvCxnSpPr>
        <p:spPr>
          <a:xfrm flipV="1">
            <a:off x="2309446" y="2731477"/>
            <a:ext cx="543619" cy="664665"/>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374783" y="3720636"/>
            <a:ext cx="1212640" cy="369332"/>
          </a:xfrm>
          <a:prstGeom prst="rect">
            <a:avLst/>
          </a:prstGeom>
          <a:noFill/>
        </p:spPr>
        <p:txBody>
          <a:bodyPr wrap="none" rtlCol="0">
            <a:spAutoFit/>
          </a:bodyPr>
          <a:lstStyle/>
          <a:p>
            <a:r>
              <a:rPr lang="en-US" b="1" dirty="0" smtClean="0"/>
              <a:t>INCIDENTS</a:t>
            </a:r>
            <a:endParaRPr lang="en-US" b="1" dirty="0"/>
          </a:p>
        </p:txBody>
      </p:sp>
      <p:sp>
        <p:nvSpPr>
          <p:cNvPr id="33" name="TextBox 32"/>
          <p:cNvSpPr txBox="1"/>
          <p:nvPr/>
        </p:nvSpPr>
        <p:spPr>
          <a:xfrm>
            <a:off x="3599863" y="3962705"/>
            <a:ext cx="1212640" cy="369332"/>
          </a:xfrm>
          <a:prstGeom prst="rect">
            <a:avLst/>
          </a:prstGeom>
          <a:noFill/>
        </p:spPr>
        <p:txBody>
          <a:bodyPr wrap="none" rtlCol="0">
            <a:spAutoFit/>
          </a:bodyPr>
          <a:lstStyle/>
          <a:p>
            <a:r>
              <a:rPr lang="en-US" b="1" dirty="0" smtClean="0"/>
              <a:t>INCIDENTS</a:t>
            </a:r>
            <a:endParaRPr lang="en-US" b="1" dirty="0"/>
          </a:p>
        </p:txBody>
      </p:sp>
      <p:sp>
        <p:nvSpPr>
          <p:cNvPr id="38" name="Rectangle 37"/>
          <p:cNvSpPr/>
          <p:nvPr/>
        </p:nvSpPr>
        <p:spPr>
          <a:xfrm>
            <a:off x="7740714" y="2942695"/>
            <a:ext cx="2961659" cy="229782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1470487" y="2703975"/>
            <a:ext cx="3231910" cy="282324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3599863" y="5768169"/>
            <a:ext cx="4850687" cy="369332"/>
          </a:xfrm>
          <a:prstGeom prst="rect">
            <a:avLst/>
          </a:prstGeom>
          <a:noFill/>
        </p:spPr>
        <p:txBody>
          <a:bodyPr wrap="none" rtlCol="0">
            <a:spAutoFit/>
          </a:bodyPr>
          <a:lstStyle/>
          <a:p>
            <a:r>
              <a:rPr lang="en-US" dirty="0" smtClean="0"/>
              <a:t>FBI:WMD for </a:t>
            </a:r>
            <a:r>
              <a:rPr lang="en-US" strike="sngStrike" dirty="0" err="1" smtClean="0"/>
              <a:t>Unversity</a:t>
            </a:r>
            <a:r>
              <a:rPr lang="en-US" strike="sngStrike" dirty="0" smtClean="0"/>
              <a:t> </a:t>
            </a:r>
            <a:r>
              <a:rPr lang="en-US" strike="sngStrike" dirty="0" err="1" smtClean="0"/>
              <a:t>Institue</a:t>
            </a:r>
            <a:r>
              <a:rPr lang="en-US" strike="sngStrike" dirty="0" smtClean="0"/>
              <a:t>: Larry sends email</a:t>
            </a:r>
            <a:endParaRPr lang="en-US" strike="sngStrike" dirty="0"/>
          </a:p>
        </p:txBody>
      </p:sp>
      <p:pic>
        <p:nvPicPr>
          <p:cNvPr id="43" name="Picture 42"/>
          <p:cNvPicPr>
            <a:picLocks noChangeAspect="1"/>
          </p:cNvPicPr>
          <p:nvPr/>
        </p:nvPicPr>
        <p:blipFill>
          <a:blip r:embed="rId8"/>
          <a:stretch>
            <a:fillRect/>
          </a:stretch>
        </p:blipFill>
        <p:spPr>
          <a:xfrm>
            <a:off x="2459245" y="5871977"/>
            <a:ext cx="955806" cy="827178"/>
          </a:xfrm>
          <a:prstGeom prst="rect">
            <a:avLst/>
          </a:prstGeom>
        </p:spPr>
      </p:pic>
      <p:sp>
        <p:nvSpPr>
          <p:cNvPr id="44" name="TextBox 43"/>
          <p:cNvSpPr txBox="1"/>
          <p:nvPr/>
        </p:nvSpPr>
        <p:spPr>
          <a:xfrm>
            <a:off x="94113" y="5870692"/>
            <a:ext cx="2259145" cy="369332"/>
          </a:xfrm>
          <a:prstGeom prst="rect">
            <a:avLst/>
          </a:prstGeom>
          <a:noFill/>
        </p:spPr>
        <p:txBody>
          <a:bodyPr wrap="none" rtlCol="0">
            <a:spAutoFit/>
          </a:bodyPr>
          <a:lstStyle/>
          <a:p>
            <a:r>
              <a:rPr lang="en-US" dirty="0" smtClean="0"/>
              <a:t>0.01 </a:t>
            </a:r>
            <a:r>
              <a:rPr lang="en-US" dirty="0" err="1" smtClean="0"/>
              <a:t>nonPoliceQueue</a:t>
            </a:r>
            <a:r>
              <a:rPr lang="en-US" dirty="0" smtClean="0"/>
              <a:t>:</a:t>
            </a:r>
            <a:endParaRPr lang="en-US" dirty="0"/>
          </a:p>
        </p:txBody>
      </p:sp>
      <p:sp>
        <p:nvSpPr>
          <p:cNvPr id="45" name="Rectangle 44"/>
          <p:cNvSpPr/>
          <p:nvPr/>
        </p:nvSpPr>
        <p:spPr>
          <a:xfrm>
            <a:off x="9304444" y="1215701"/>
            <a:ext cx="2487027" cy="276999"/>
          </a:xfrm>
          <a:prstGeom prst="rect">
            <a:avLst/>
          </a:prstGeom>
        </p:spPr>
        <p:txBody>
          <a:bodyPr wrap="none">
            <a:spAutoFit/>
          </a:bodyPr>
          <a:lstStyle/>
          <a:p>
            <a:r>
              <a:rPr lang="en-US" sz="1200" dirty="0">
                <a:solidFill>
                  <a:srgbClr val="333333"/>
                </a:solidFill>
                <a:latin typeface="Arial" panose="020B0604020202020204" pitchFamily="34" charset="0"/>
                <a:hlinkClick r:id="rId9"/>
              </a:rPr>
              <a:t>Vice-President Kirill GEVORGIAN</a:t>
            </a:r>
            <a:endParaRPr lang="en-US" sz="1200" b="0" i="0" dirty="0">
              <a:solidFill>
                <a:srgbClr val="333333"/>
              </a:solidFill>
              <a:effectLst/>
              <a:latin typeface="Arial" panose="020B0604020202020204" pitchFamily="34" charset="0"/>
            </a:endParaRPr>
          </a:p>
        </p:txBody>
      </p:sp>
      <p:pic>
        <p:nvPicPr>
          <p:cNvPr id="46" name="Picture 4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54355" y="923291"/>
            <a:ext cx="1428750" cy="1428750"/>
          </a:xfrm>
          <a:prstGeom prst="rect">
            <a:avLst/>
          </a:prstGeom>
        </p:spPr>
      </p:pic>
      <p:cxnSp>
        <p:nvCxnSpPr>
          <p:cNvPr id="48" name="Straight Connector 47"/>
          <p:cNvCxnSpPr/>
          <p:nvPr/>
        </p:nvCxnSpPr>
        <p:spPr>
          <a:xfrm flipV="1">
            <a:off x="2192215" y="4410577"/>
            <a:ext cx="267030" cy="150433"/>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586386" y="4393926"/>
            <a:ext cx="593432" cy="215444"/>
          </a:xfrm>
          <a:prstGeom prst="rect">
            <a:avLst/>
          </a:prstGeom>
          <a:noFill/>
        </p:spPr>
        <p:txBody>
          <a:bodyPr wrap="none" rtlCol="0">
            <a:spAutoFit/>
          </a:bodyPr>
          <a:lstStyle/>
          <a:p>
            <a:r>
              <a:rPr lang="en-US" sz="800" strike="sngStrike" dirty="0" err="1" smtClean="0"/>
              <a:t>Int-ca.avg</a:t>
            </a:r>
            <a:endParaRPr lang="en-US" sz="800" strike="sngStrike" dirty="0"/>
          </a:p>
        </p:txBody>
      </p:sp>
      <p:sp>
        <p:nvSpPr>
          <p:cNvPr id="50" name="TextBox 49"/>
          <p:cNvSpPr txBox="1"/>
          <p:nvPr/>
        </p:nvSpPr>
        <p:spPr>
          <a:xfrm>
            <a:off x="3593848" y="4566304"/>
            <a:ext cx="1210588" cy="461665"/>
          </a:xfrm>
          <a:prstGeom prst="rect">
            <a:avLst/>
          </a:prstGeom>
          <a:noFill/>
        </p:spPr>
        <p:txBody>
          <a:bodyPr wrap="none" rtlCol="0">
            <a:spAutoFit/>
          </a:bodyPr>
          <a:lstStyle/>
          <a:p>
            <a:r>
              <a:rPr lang="en-US" sz="800" dirty="0" smtClean="0"/>
              <a:t>1776 </a:t>
            </a:r>
          </a:p>
          <a:p>
            <a:r>
              <a:rPr lang="en-US" sz="800" dirty="0" err="1" smtClean="0"/>
              <a:t>Constution</a:t>
            </a:r>
            <a:r>
              <a:rPr lang="en-US" sz="800" dirty="0" smtClean="0"/>
              <a:t> w/o  </a:t>
            </a:r>
            <a:r>
              <a:rPr lang="en-US" sz="800" dirty="0" err="1" smtClean="0"/>
              <a:t>Intrupts</a:t>
            </a:r>
            <a:endParaRPr lang="en-US" sz="800" dirty="0" smtClean="0"/>
          </a:p>
          <a:p>
            <a:r>
              <a:rPr lang="en-US" sz="800" dirty="0" smtClean="0"/>
              <a:t>13 States</a:t>
            </a:r>
            <a:endParaRPr lang="en-US" sz="800" dirty="0"/>
          </a:p>
        </p:txBody>
      </p:sp>
      <p:sp>
        <p:nvSpPr>
          <p:cNvPr id="51" name="TextBox 50"/>
          <p:cNvSpPr txBox="1"/>
          <p:nvPr/>
        </p:nvSpPr>
        <p:spPr>
          <a:xfrm>
            <a:off x="7591663" y="6155393"/>
            <a:ext cx="3675686" cy="738664"/>
          </a:xfrm>
          <a:prstGeom prst="rect">
            <a:avLst/>
          </a:prstGeom>
          <a:noFill/>
        </p:spPr>
        <p:txBody>
          <a:bodyPr wrap="none" rtlCol="0">
            <a:spAutoFit/>
          </a:bodyPr>
          <a:lstStyle/>
          <a:p>
            <a:r>
              <a:rPr lang="en-US" sz="1400" dirty="0" err="1" smtClean="0"/>
              <a:t>nonPoliceCfglogial</a:t>
            </a:r>
            <a:endParaRPr lang="en-US" sz="1400" dirty="0" smtClean="0"/>
          </a:p>
          <a:p>
            <a:r>
              <a:rPr lang="en-US" sz="1400" dirty="0" smtClean="0"/>
              <a:t>41.Int.DEA.FEDARAL.INTERUPTSlogical.(Belgium</a:t>
            </a:r>
          </a:p>
          <a:p>
            <a:r>
              <a:rPr lang="en-US" sz="1400" dirty="0" err="1" smtClean="0"/>
              <a:t>Gorbache</a:t>
            </a:r>
            <a:r>
              <a:rPr lang="en-US" sz="1400" dirty="0" smtClean="0"/>
              <a:t>(</a:t>
            </a:r>
            <a:r>
              <a:rPr lang="en-US" sz="1400" dirty="0" err="1" smtClean="0"/>
              <a:t>dell.client.medical</a:t>
            </a:r>
            <a:r>
              <a:rPr lang="en-US" sz="1400" dirty="0" smtClean="0"/>
              <a:t> center)</a:t>
            </a:r>
            <a:endParaRPr lang="en-US" sz="1400" dirty="0"/>
          </a:p>
        </p:txBody>
      </p:sp>
      <p:pic>
        <p:nvPicPr>
          <p:cNvPr id="52" name="Picture 51"/>
          <p:cNvPicPr>
            <a:picLocks noChangeAspect="1"/>
          </p:cNvPicPr>
          <p:nvPr/>
        </p:nvPicPr>
        <p:blipFill>
          <a:blip r:embed="rId11"/>
          <a:stretch>
            <a:fillRect/>
          </a:stretch>
        </p:blipFill>
        <p:spPr>
          <a:xfrm>
            <a:off x="10498738" y="6611814"/>
            <a:ext cx="175507" cy="246669"/>
          </a:xfrm>
          <a:prstGeom prst="rect">
            <a:avLst/>
          </a:prstGeom>
        </p:spPr>
      </p:pic>
      <p:cxnSp>
        <p:nvCxnSpPr>
          <p:cNvPr id="54" name="Straight Connector 53"/>
          <p:cNvCxnSpPr/>
          <p:nvPr/>
        </p:nvCxnSpPr>
        <p:spPr>
          <a:xfrm flipH="1">
            <a:off x="8450550" y="6746047"/>
            <a:ext cx="2475358"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7490103" y="6746047"/>
            <a:ext cx="846156"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683262" y="5768169"/>
            <a:ext cx="1944891" cy="492443"/>
          </a:xfrm>
          <a:prstGeom prst="rect">
            <a:avLst/>
          </a:prstGeom>
          <a:noFill/>
        </p:spPr>
        <p:txBody>
          <a:bodyPr wrap="none" rtlCol="0">
            <a:spAutoFit/>
          </a:bodyPr>
          <a:lstStyle/>
          <a:p>
            <a:r>
              <a:rPr lang="en-US" dirty="0" smtClean="0"/>
              <a:t>Gov. </a:t>
            </a:r>
            <a:r>
              <a:rPr lang="en-US" dirty="0" err="1" smtClean="0"/>
              <a:t>Schwagger</a:t>
            </a:r>
            <a:r>
              <a:rPr lang="en-US" sz="800" strike="sngStrike" dirty="0" smtClean="0"/>
              <a:t>(twins)</a:t>
            </a:r>
          </a:p>
          <a:p>
            <a:endParaRPr lang="en-US" sz="800" strike="sngStrike" dirty="0"/>
          </a:p>
        </p:txBody>
      </p:sp>
      <p:cxnSp>
        <p:nvCxnSpPr>
          <p:cNvPr id="59" name="Straight Arrow Connector 58"/>
          <p:cNvCxnSpPr/>
          <p:nvPr/>
        </p:nvCxnSpPr>
        <p:spPr>
          <a:xfrm flipH="1" flipV="1">
            <a:off x="9683262" y="4825129"/>
            <a:ext cx="117230" cy="1786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8781381" y="2023557"/>
            <a:ext cx="1171511" cy="4740658"/>
          </a:xfrm>
          <a:prstGeom prst="straightConnector1">
            <a:avLst/>
          </a:prstGeom>
          <a:ln w="76200">
            <a:prstDash val="sysDash"/>
            <a:tailEnd type="triangle"/>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1422032" y="2144581"/>
            <a:ext cx="3280365" cy="482742"/>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2147889" y="2189648"/>
            <a:ext cx="1999906" cy="369332"/>
          </a:xfrm>
          <a:prstGeom prst="rect">
            <a:avLst/>
          </a:prstGeom>
        </p:spPr>
        <p:txBody>
          <a:bodyPr wrap="none">
            <a:spAutoFit/>
          </a:bodyPr>
          <a:lstStyle/>
          <a:p>
            <a:r>
              <a:rPr lang="en-US" strike="sngStrike" dirty="0"/>
              <a:t>one child, My Wife </a:t>
            </a:r>
            <a:endParaRPr lang="en-US" dirty="0"/>
          </a:p>
        </p:txBody>
      </p:sp>
      <p:sp>
        <p:nvSpPr>
          <p:cNvPr id="64" name="Rectangle 63"/>
          <p:cNvSpPr/>
          <p:nvPr/>
        </p:nvSpPr>
        <p:spPr>
          <a:xfrm>
            <a:off x="7754355" y="2398942"/>
            <a:ext cx="2961659" cy="507248"/>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a:picLocks noChangeAspect="1"/>
          </p:cNvPicPr>
          <p:nvPr/>
        </p:nvPicPr>
        <p:blipFill>
          <a:blip r:embed="rId12"/>
          <a:stretch>
            <a:fillRect/>
          </a:stretch>
        </p:blipFill>
        <p:spPr>
          <a:xfrm>
            <a:off x="3966339" y="2188508"/>
            <a:ext cx="672654" cy="378573"/>
          </a:xfrm>
          <a:prstGeom prst="rect">
            <a:avLst/>
          </a:prstGeom>
        </p:spPr>
      </p:pic>
    </p:spTree>
    <p:extLst>
      <p:ext uri="{BB962C8B-B14F-4D97-AF65-F5344CB8AC3E}">
        <p14:creationId xmlns:p14="http://schemas.microsoft.com/office/powerpoint/2010/main" val="3848346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Rectangle 7"/>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58408" y="2795872"/>
            <a:ext cx="2857500" cy="1600200"/>
          </a:xfrm>
          <a:prstGeom prst="rect">
            <a:avLst/>
          </a:prstGeom>
        </p:spPr>
      </p:pic>
      <p:pic>
        <p:nvPicPr>
          <p:cNvPr id="5" name="Picture 4"/>
          <p:cNvPicPr>
            <a:picLocks noChangeAspect="1"/>
          </p:cNvPicPr>
          <p:nvPr/>
        </p:nvPicPr>
        <p:blipFill>
          <a:blip r:embed="rId3"/>
          <a:stretch>
            <a:fillRect/>
          </a:stretch>
        </p:blipFill>
        <p:spPr>
          <a:xfrm>
            <a:off x="8639908" y="4859794"/>
            <a:ext cx="2375754" cy="1336218"/>
          </a:xfrm>
          <a:prstGeom prst="rect">
            <a:avLst/>
          </a:prstGeom>
        </p:spPr>
      </p:pic>
      <p:pic>
        <p:nvPicPr>
          <p:cNvPr id="6" name="Picture 5"/>
          <p:cNvPicPr>
            <a:picLocks noChangeAspect="1"/>
          </p:cNvPicPr>
          <p:nvPr/>
        </p:nvPicPr>
        <p:blipFill>
          <a:blip r:embed="rId4"/>
          <a:stretch>
            <a:fillRect/>
          </a:stretch>
        </p:blipFill>
        <p:spPr>
          <a:xfrm>
            <a:off x="10175598" y="5067300"/>
            <a:ext cx="769726" cy="1081820"/>
          </a:xfrm>
          <a:prstGeom prst="rect">
            <a:avLst/>
          </a:prstGeom>
        </p:spPr>
      </p:pic>
      <p:cxnSp>
        <p:nvCxnSpPr>
          <p:cNvPr id="10" name="Straight Connector 9"/>
          <p:cNvCxnSpPr/>
          <p:nvPr/>
        </p:nvCxnSpPr>
        <p:spPr>
          <a:xfrm flipV="1">
            <a:off x="9827785" y="5067300"/>
            <a:ext cx="1461538" cy="98180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8408" y="945317"/>
            <a:ext cx="2834380" cy="1594339"/>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9126" y="945317"/>
            <a:ext cx="7705344" cy="4328160"/>
          </a:xfrm>
          <a:prstGeom prst="rect">
            <a:avLst/>
          </a:prstGeom>
        </p:spPr>
      </p:pic>
      <p:sp>
        <p:nvSpPr>
          <p:cNvPr id="13" name="TextBox 12"/>
          <p:cNvSpPr txBox="1"/>
          <p:nvPr/>
        </p:nvSpPr>
        <p:spPr>
          <a:xfrm>
            <a:off x="2860431" y="5527903"/>
            <a:ext cx="4406206" cy="369332"/>
          </a:xfrm>
          <a:prstGeom prst="rect">
            <a:avLst/>
          </a:prstGeom>
          <a:noFill/>
        </p:spPr>
        <p:txBody>
          <a:bodyPr wrap="none" rtlCol="0">
            <a:spAutoFit/>
          </a:bodyPr>
          <a:lstStyle/>
          <a:p>
            <a:r>
              <a:rPr lang="en-US" dirty="0" smtClean="0"/>
              <a:t>41.</a:t>
            </a:r>
            <a:r>
              <a:rPr lang="en-US" strike="sngStrike" dirty="0" smtClean="0"/>
              <a:t>x/</a:t>
            </a:r>
            <a:r>
              <a:rPr lang="en-US" strike="sngStrike" dirty="0" err="1" smtClean="0"/>
              <a:t>y.</a:t>
            </a:r>
            <a:r>
              <a:rPr lang="en-US" dirty="0" err="1" smtClean="0"/>
              <a:t>JFK</a:t>
            </a:r>
            <a:r>
              <a:rPr lang="en-US" strike="sngStrike" dirty="0" smtClean="0"/>
              <a:t>(father gone for 2 years, astronaut)</a:t>
            </a:r>
            <a:endParaRPr lang="en-US" strike="sngStrike" dirty="0"/>
          </a:p>
        </p:txBody>
      </p:sp>
    </p:spTree>
    <p:extLst>
      <p:ext uri="{BB962C8B-B14F-4D97-AF65-F5344CB8AC3E}">
        <p14:creationId xmlns:p14="http://schemas.microsoft.com/office/powerpoint/2010/main" val="1858633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905500" y="2137558"/>
            <a:ext cx="104156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5905500" y="3057525"/>
            <a:ext cx="381000" cy="742950"/>
          </a:xfrm>
          <a:prstGeom prst="rect">
            <a:avLst/>
          </a:prstGeom>
        </p:spPr>
      </p:pic>
      <p:sp>
        <p:nvSpPr>
          <p:cNvPr id="5" name="Rectangle 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6" name="Rectangle 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cxnSp>
        <p:nvCxnSpPr>
          <p:cNvPr id="8" name="Straight Connector 7"/>
          <p:cNvCxnSpPr/>
          <p:nvPr/>
        </p:nvCxnSpPr>
        <p:spPr>
          <a:xfrm>
            <a:off x="5260769" y="2921330"/>
            <a:ext cx="1805049" cy="985652"/>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38899" y="2137558"/>
            <a:ext cx="1423980" cy="369332"/>
          </a:xfrm>
          <a:prstGeom prst="rect">
            <a:avLst/>
          </a:prstGeom>
          <a:noFill/>
        </p:spPr>
        <p:txBody>
          <a:bodyPr wrap="none" rtlCol="0">
            <a:spAutoFit/>
          </a:bodyPr>
          <a:lstStyle/>
          <a:p>
            <a:r>
              <a:rPr lang="en-US" dirty="0" err="1" smtClean="0"/>
              <a:t>Invert.CHART</a:t>
            </a:r>
            <a:endParaRPr lang="en-US" dirty="0"/>
          </a:p>
        </p:txBody>
      </p:sp>
      <p:sp>
        <p:nvSpPr>
          <p:cNvPr id="11" name="Rectangle 10"/>
          <p:cNvSpPr/>
          <p:nvPr/>
        </p:nvSpPr>
        <p:spPr>
          <a:xfrm>
            <a:off x="5905499" y="2612571"/>
            <a:ext cx="1041565"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588332" y="2731325"/>
            <a:ext cx="1377538" cy="10691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9239003" y="2042556"/>
            <a:ext cx="843148" cy="736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7588332" y="3303319"/>
            <a:ext cx="1377538" cy="4971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965870" y="1576543"/>
            <a:ext cx="3011274" cy="369332"/>
          </a:xfrm>
          <a:prstGeom prst="rect">
            <a:avLst/>
          </a:prstGeom>
          <a:noFill/>
        </p:spPr>
        <p:txBody>
          <a:bodyPr wrap="none" rtlCol="0">
            <a:spAutoFit/>
          </a:bodyPr>
          <a:lstStyle/>
          <a:p>
            <a:r>
              <a:rPr lang="en-US" dirty="0" err="1" smtClean="0"/>
              <a:t>Earnings.nonPolcieMonitoring</a:t>
            </a:r>
            <a:endParaRPr lang="en-US" dirty="0"/>
          </a:p>
        </p:txBody>
      </p:sp>
      <p:sp>
        <p:nvSpPr>
          <p:cNvPr id="17" name="Rectangle 16"/>
          <p:cNvSpPr/>
          <p:nvPr/>
        </p:nvSpPr>
        <p:spPr>
          <a:xfrm>
            <a:off x="10278409" y="2612571"/>
            <a:ext cx="104156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Chart</a:t>
            </a:r>
            <a:endParaRPr lang="en-US" dirty="0"/>
          </a:p>
        </p:txBody>
      </p:sp>
      <p:sp>
        <p:nvSpPr>
          <p:cNvPr id="18" name="Rectangle 17"/>
          <p:cNvSpPr/>
          <p:nvPr/>
        </p:nvSpPr>
        <p:spPr>
          <a:xfrm>
            <a:off x="10278408" y="3087584"/>
            <a:ext cx="1041565"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tx1"/>
                </a:solidFill>
              </a:rPr>
              <a:t>Interupts</a:t>
            </a:r>
            <a:endParaRPr lang="en-US" dirty="0">
              <a:solidFill>
                <a:schemeClr val="tx1"/>
              </a:solidFill>
            </a:endParaRPr>
          </a:p>
        </p:txBody>
      </p:sp>
    </p:spTree>
    <p:extLst>
      <p:ext uri="{BB962C8B-B14F-4D97-AF65-F5344CB8AC3E}">
        <p14:creationId xmlns:p14="http://schemas.microsoft.com/office/powerpoint/2010/main" val="118302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6" name="Straight Arrow Connector 95"/>
          <p:cNvCxnSpPr/>
          <p:nvPr/>
        </p:nvCxnSpPr>
        <p:spPr>
          <a:xfrm>
            <a:off x="6339254" y="3538843"/>
            <a:ext cx="764986" cy="27198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10291136" y="6178592"/>
            <a:ext cx="727071" cy="62639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Rectangle 7"/>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9" name="TextBox 8"/>
          <p:cNvSpPr txBox="1"/>
          <p:nvPr/>
        </p:nvSpPr>
        <p:spPr>
          <a:xfrm>
            <a:off x="4802122" y="2164423"/>
            <a:ext cx="1944891" cy="492443"/>
          </a:xfrm>
          <a:prstGeom prst="rect">
            <a:avLst/>
          </a:prstGeom>
          <a:noFill/>
        </p:spPr>
        <p:txBody>
          <a:bodyPr wrap="none" rtlCol="0">
            <a:spAutoFit/>
          </a:bodyPr>
          <a:lstStyle/>
          <a:p>
            <a:r>
              <a:rPr lang="en-US" dirty="0" smtClean="0"/>
              <a:t>Gov. </a:t>
            </a:r>
            <a:r>
              <a:rPr lang="en-US" dirty="0" err="1" smtClean="0"/>
              <a:t>Schwagger</a:t>
            </a:r>
            <a:r>
              <a:rPr lang="en-US" sz="800" strike="sngStrike" dirty="0" smtClean="0"/>
              <a:t>(twins)</a:t>
            </a:r>
          </a:p>
          <a:p>
            <a:endParaRPr lang="en-US" sz="800" strike="sngStrike" dirty="0"/>
          </a:p>
        </p:txBody>
      </p:sp>
      <p:sp>
        <p:nvSpPr>
          <p:cNvPr id="3" name="TextBox 2"/>
          <p:cNvSpPr txBox="1"/>
          <p:nvPr/>
        </p:nvSpPr>
        <p:spPr>
          <a:xfrm>
            <a:off x="7995138" y="4048288"/>
            <a:ext cx="2354555" cy="646331"/>
          </a:xfrm>
          <a:prstGeom prst="rect">
            <a:avLst/>
          </a:prstGeom>
          <a:noFill/>
        </p:spPr>
        <p:txBody>
          <a:bodyPr wrap="none" rtlCol="0">
            <a:spAutoFit/>
          </a:bodyPr>
          <a:lstStyle/>
          <a:p>
            <a:r>
              <a:rPr lang="en-US" strike="sngStrike" dirty="0" smtClean="0"/>
              <a:t>Jason Lawrence Meiers</a:t>
            </a:r>
          </a:p>
          <a:p>
            <a:endParaRPr lang="en-US" dirty="0"/>
          </a:p>
        </p:txBody>
      </p:sp>
      <p:sp>
        <p:nvSpPr>
          <p:cNvPr id="6" name="TextBox 5"/>
          <p:cNvSpPr txBox="1"/>
          <p:nvPr/>
        </p:nvSpPr>
        <p:spPr>
          <a:xfrm>
            <a:off x="7650139" y="3321513"/>
            <a:ext cx="1522276" cy="646331"/>
          </a:xfrm>
          <a:prstGeom prst="rect">
            <a:avLst/>
          </a:prstGeom>
          <a:noFill/>
        </p:spPr>
        <p:txBody>
          <a:bodyPr wrap="none" rtlCol="0">
            <a:spAutoFit/>
          </a:bodyPr>
          <a:lstStyle/>
          <a:p>
            <a:r>
              <a:rPr lang="en-US" dirty="0" smtClean="0"/>
              <a:t>Paul Meiers </a:t>
            </a:r>
            <a:r>
              <a:rPr lang="en-US" dirty="0" err="1" smtClean="0"/>
              <a:t>Sr</a:t>
            </a:r>
            <a:endParaRPr lang="en-US" dirty="0" smtClean="0"/>
          </a:p>
          <a:p>
            <a:r>
              <a:rPr lang="en-US" dirty="0" smtClean="0"/>
              <a:t>Paul Meiers</a:t>
            </a:r>
            <a:endParaRPr lang="en-US" dirty="0"/>
          </a:p>
        </p:txBody>
      </p:sp>
      <p:cxnSp>
        <p:nvCxnSpPr>
          <p:cNvPr id="11" name="Straight Connector 10"/>
          <p:cNvCxnSpPr/>
          <p:nvPr/>
        </p:nvCxnSpPr>
        <p:spPr>
          <a:xfrm>
            <a:off x="7303477" y="3401957"/>
            <a:ext cx="1650090" cy="646331"/>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428892" y="2891301"/>
            <a:ext cx="2366738" cy="369332"/>
          </a:xfrm>
          <a:prstGeom prst="rect">
            <a:avLst/>
          </a:prstGeom>
          <a:noFill/>
        </p:spPr>
        <p:txBody>
          <a:bodyPr wrap="none" rtlCol="0">
            <a:spAutoFit/>
          </a:bodyPr>
          <a:lstStyle/>
          <a:p>
            <a:r>
              <a:rPr lang="en-US" strike="sngStrike" dirty="0" smtClean="0"/>
              <a:t>Sergio/</a:t>
            </a:r>
            <a:r>
              <a:rPr lang="en-US" strike="sngStrike" dirty="0" err="1" smtClean="0"/>
              <a:t>sergion</a:t>
            </a:r>
            <a:r>
              <a:rPr lang="en-US" dirty="0" smtClean="0"/>
              <a:t> </a:t>
            </a:r>
            <a:r>
              <a:rPr lang="en-US" dirty="0" err="1" smtClean="0"/>
              <a:t>calbreas</a:t>
            </a:r>
            <a:endParaRPr lang="en-US" dirty="0"/>
          </a:p>
        </p:txBody>
      </p:sp>
      <p:sp>
        <p:nvSpPr>
          <p:cNvPr id="13" name="TextBox 12"/>
          <p:cNvSpPr txBox="1"/>
          <p:nvPr/>
        </p:nvSpPr>
        <p:spPr>
          <a:xfrm>
            <a:off x="7689940" y="2860262"/>
            <a:ext cx="893193" cy="369332"/>
          </a:xfrm>
          <a:prstGeom prst="rect">
            <a:avLst/>
          </a:prstGeom>
          <a:noFill/>
        </p:spPr>
        <p:txBody>
          <a:bodyPr wrap="none" rtlCol="0">
            <a:spAutoFit/>
          </a:bodyPr>
          <a:lstStyle/>
          <a:p>
            <a:r>
              <a:rPr lang="en-US" b="1" dirty="0" smtClean="0"/>
              <a:t>TWINS</a:t>
            </a:r>
            <a:r>
              <a:rPr lang="en-US" dirty="0" smtClean="0"/>
              <a:t>:</a:t>
            </a:r>
            <a:endParaRPr lang="en-US"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5630" y="2656866"/>
            <a:ext cx="628651" cy="838201"/>
          </a:xfrm>
          <a:prstGeom prst="rect">
            <a:avLst/>
          </a:prstGeom>
        </p:spPr>
      </p:pic>
      <p:cxnSp>
        <p:nvCxnSpPr>
          <p:cNvPr id="16" name="Straight Connector 15"/>
          <p:cNvCxnSpPr/>
          <p:nvPr/>
        </p:nvCxnSpPr>
        <p:spPr>
          <a:xfrm>
            <a:off x="10660321" y="2585556"/>
            <a:ext cx="1109648" cy="90665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660321" y="2242119"/>
            <a:ext cx="644535" cy="369332"/>
          </a:xfrm>
          <a:prstGeom prst="rect">
            <a:avLst/>
          </a:prstGeom>
          <a:noFill/>
        </p:spPr>
        <p:txBody>
          <a:bodyPr wrap="none" rtlCol="0">
            <a:spAutoFit/>
          </a:bodyPr>
          <a:lstStyle/>
          <a:p>
            <a:r>
              <a:rPr lang="en-US" b="1" strike="sngStrike" dirty="0" smtClean="0"/>
              <a:t>FACE</a:t>
            </a:r>
            <a:endParaRPr lang="en-US" b="1" strike="sngStrike" dirty="0"/>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7343" y="1373634"/>
            <a:ext cx="765086" cy="765086"/>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0672" y="1379160"/>
            <a:ext cx="759559" cy="759559"/>
          </a:xfrm>
          <a:prstGeom prst="rect">
            <a:avLst/>
          </a:prstGeom>
        </p:spPr>
      </p:pic>
      <p:sp>
        <p:nvSpPr>
          <p:cNvPr id="20" name="TextBox 19"/>
          <p:cNvSpPr txBox="1"/>
          <p:nvPr/>
        </p:nvSpPr>
        <p:spPr>
          <a:xfrm>
            <a:off x="0" y="903470"/>
            <a:ext cx="1633268" cy="369332"/>
          </a:xfrm>
          <a:prstGeom prst="rect">
            <a:avLst/>
          </a:prstGeom>
          <a:noFill/>
        </p:spPr>
        <p:txBody>
          <a:bodyPr wrap="none" rtlCol="0">
            <a:spAutoFit/>
          </a:bodyPr>
          <a:lstStyle/>
          <a:p>
            <a:r>
              <a:rPr lang="en-US" b="1" dirty="0" smtClean="0"/>
              <a:t>Previous Slide</a:t>
            </a:r>
            <a:r>
              <a:rPr lang="en-US" dirty="0" smtClean="0"/>
              <a:t>: </a:t>
            </a:r>
            <a:endParaRPr lang="en-US" dirty="0"/>
          </a:p>
        </p:txBody>
      </p:sp>
      <p:pic>
        <p:nvPicPr>
          <p:cNvPr id="21" name="Picture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94981" y="879217"/>
            <a:ext cx="417839" cy="417839"/>
          </a:xfrm>
          <a:prstGeom prst="rect">
            <a:avLst/>
          </a:prstGeom>
        </p:spPr>
      </p:pic>
      <p:cxnSp>
        <p:nvCxnSpPr>
          <p:cNvPr id="23" name="Straight Connector 22"/>
          <p:cNvCxnSpPr/>
          <p:nvPr/>
        </p:nvCxnSpPr>
        <p:spPr>
          <a:xfrm flipV="1">
            <a:off x="0" y="1270550"/>
            <a:ext cx="12192000" cy="90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H="1" flipV="1">
            <a:off x="8194270" y="1327586"/>
            <a:ext cx="881708" cy="84846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7431291" y="2242119"/>
            <a:ext cx="4640470" cy="219622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V="1">
            <a:off x="7809886" y="2743200"/>
            <a:ext cx="619006" cy="597029"/>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7003" y="2743200"/>
            <a:ext cx="1190065" cy="1591287"/>
          </a:xfrm>
          <a:prstGeom prst="rect">
            <a:avLst/>
          </a:prstGeom>
        </p:spPr>
      </p:pic>
      <p:cxnSp>
        <p:nvCxnSpPr>
          <p:cNvPr id="33" name="Straight Connector 32"/>
          <p:cNvCxnSpPr/>
          <p:nvPr/>
        </p:nvCxnSpPr>
        <p:spPr>
          <a:xfrm>
            <a:off x="2891716" y="2585556"/>
            <a:ext cx="777607" cy="159958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327004" y="1751819"/>
            <a:ext cx="1338438" cy="369332"/>
          </a:xfrm>
          <a:prstGeom prst="rect">
            <a:avLst/>
          </a:prstGeom>
          <a:solidFill>
            <a:schemeClr val="accent1"/>
          </a:solidFill>
        </p:spPr>
        <p:txBody>
          <a:bodyPr wrap="square" rtlCol="0">
            <a:spAutoFit/>
          </a:bodyPr>
          <a:lstStyle/>
          <a:p>
            <a:r>
              <a:rPr lang="en-US" dirty="0" smtClean="0">
                <a:solidFill>
                  <a:schemeClr val="bg1"/>
                </a:solidFill>
              </a:rPr>
              <a:t>CHANGE</a:t>
            </a:r>
            <a:endParaRPr lang="en-US" dirty="0">
              <a:solidFill>
                <a:schemeClr val="bg1"/>
              </a:solidFill>
            </a:endParaRPr>
          </a:p>
        </p:txBody>
      </p:sp>
      <p:pic>
        <p:nvPicPr>
          <p:cNvPr id="37" name="Picture 36"/>
          <p:cNvPicPr>
            <a:picLocks noChangeAspect="1"/>
          </p:cNvPicPr>
          <p:nvPr/>
        </p:nvPicPr>
        <p:blipFill>
          <a:blip r:embed="rId7"/>
          <a:stretch>
            <a:fillRect/>
          </a:stretch>
        </p:blipFill>
        <p:spPr>
          <a:xfrm>
            <a:off x="3065367" y="2123389"/>
            <a:ext cx="600075" cy="352425"/>
          </a:xfrm>
          <a:prstGeom prst="rect">
            <a:avLst/>
          </a:prstGeom>
        </p:spPr>
      </p:pic>
      <p:sp>
        <p:nvSpPr>
          <p:cNvPr id="38" name="Rectangle 37"/>
          <p:cNvSpPr/>
          <p:nvPr/>
        </p:nvSpPr>
        <p:spPr>
          <a:xfrm>
            <a:off x="4207003" y="3136644"/>
            <a:ext cx="1539508" cy="497405"/>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4315142" y="3169511"/>
            <a:ext cx="1005660" cy="369332"/>
          </a:xfrm>
          <a:prstGeom prst="rect">
            <a:avLst/>
          </a:prstGeom>
          <a:noFill/>
        </p:spPr>
        <p:txBody>
          <a:bodyPr wrap="none" rtlCol="0">
            <a:spAutoFit/>
          </a:bodyPr>
          <a:lstStyle/>
          <a:p>
            <a:r>
              <a:rPr lang="en-US" dirty="0" smtClean="0"/>
              <a:t>0.1 PAUL</a:t>
            </a:r>
            <a:endParaRPr lang="en-US" dirty="0"/>
          </a:p>
        </p:txBody>
      </p:sp>
      <p:cxnSp>
        <p:nvCxnSpPr>
          <p:cNvPr id="41" name="Straight Arrow Connector 40"/>
          <p:cNvCxnSpPr/>
          <p:nvPr/>
        </p:nvCxnSpPr>
        <p:spPr>
          <a:xfrm flipH="1">
            <a:off x="5521569" y="2121151"/>
            <a:ext cx="1594339" cy="917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167433" y="2800179"/>
            <a:ext cx="2445093" cy="369332"/>
          </a:xfrm>
          <a:prstGeom prst="rect">
            <a:avLst/>
          </a:prstGeom>
          <a:noFill/>
        </p:spPr>
        <p:txBody>
          <a:bodyPr wrap="none" rtlCol="0">
            <a:spAutoFit/>
          </a:bodyPr>
          <a:lstStyle/>
          <a:p>
            <a:r>
              <a:rPr lang="en-US" dirty="0" smtClean="0"/>
              <a:t>1990 </a:t>
            </a:r>
            <a:r>
              <a:rPr lang="en-US" dirty="0" err="1" smtClean="0"/>
              <a:t>nonPoliceHammer</a:t>
            </a:r>
            <a:endParaRPr lang="en-US" dirty="0"/>
          </a:p>
        </p:txBody>
      </p:sp>
      <p:sp>
        <p:nvSpPr>
          <p:cNvPr id="43" name="Rectangle 42"/>
          <p:cNvSpPr/>
          <p:nvPr/>
        </p:nvSpPr>
        <p:spPr>
          <a:xfrm>
            <a:off x="4146212" y="3793547"/>
            <a:ext cx="1107686" cy="50948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FBI:WMD</a:t>
            </a:r>
            <a:endParaRPr lang="en-US" dirty="0"/>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54162" y="3798143"/>
            <a:ext cx="688959" cy="504886"/>
          </a:xfrm>
          <a:prstGeom prst="rect">
            <a:avLst/>
          </a:prstGeom>
        </p:spPr>
      </p:pic>
      <p:pic>
        <p:nvPicPr>
          <p:cNvPr id="45" name="Picture 4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62200" y="4676228"/>
            <a:ext cx="228884" cy="228884"/>
          </a:xfrm>
          <a:prstGeom prst="rect">
            <a:avLst/>
          </a:prstGeom>
        </p:spPr>
      </p:pic>
      <p:cxnSp>
        <p:nvCxnSpPr>
          <p:cNvPr id="47" name="Straight Connector 46"/>
          <p:cNvCxnSpPr/>
          <p:nvPr/>
        </p:nvCxnSpPr>
        <p:spPr>
          <a:xfrm>
            <a:off x="2307461" y="4676228"/>
            <a:ext cx="837223" cy="261917"/>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9008" y="1410050"/>
            <a:ext cx="3596434" cy="646331"/>
          </a:xfrm>
          <a:prstGeom prst="rect">
            <a:avLst/>
          </a:prstGeom>
          <a:noFill/>
        </p:spPr>
        <p:txBody>
          <a:bodyPr wrap="none" rtlCol="0">
            <a:spAutoFit/>
          </a:bodyPr>
          <a:lstStyle/>
          <a:p>
            <a:r>
              <a:rPr lang="en-US" dirty="0" smtClean="0"/>
              <a:t>1987 </a:t>
            </a:r>
            <a:r>
              <a:rPr lang="en-US" strike="sngStrike" dirty="0" smtClean="0"/>
              <a:t>front Door Phil.(</a:t>
            </a:r>
            <a:r>
              <a:rPr lang="en-US" strike="sngStrike" dirty="0" err="1" smtClean="0"/>
              <a:t>kim</a:t>
            </a:r>
            <a:r>
              <a:rPr lang="en-US" strike="sngStrike" dirty="0" smtClean="0"/>
              <a:t>).</a:t>
            </a:r>
            <a:r>
              <a:rPr lang="en-US" dirty="0" smtClean="0"/>
              <a:t>HAMMER</a:t>
            </a:r>
          </a:p>
          <a:p>
            <a:r>
              <a:rPr lang="en-US" dirty="0" smtClean="0"/>
              <a:t>1987 </a:t>
            </a:r>
            <a:r>
              <a:rPr lang="en-US" strike="sngStrike" dirty="0" smtClean="0"/>
              <a:t>Soviet Union</a:t>
            </a:r>
            <a:endParaRPr lang="en-US" strike="sngStrike" dirty="0"/>
          </a:p>
        </p:txBody>
      </p:sp>
      <p:cxnSp>
        <p:nvCxnSpPr>
          <p:cNvPr id="51" name="Straight Connector 50"/>
          <p:cNvCxnSpPr/>
          <p:nvPr/>
        </p:nvCxnSpPr>
        <p:spPr>
          <a:xfrm>
            <a:off x="2327003" y="1594338"/>
            <a:ext cx="1190065" cy="11724"/>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3065368" y="4690099"/>
            <a:ext cx="6107048" cy="1376139"/>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4654062" y="4694619"/>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55" name="Oval 54"/>
          <p:cNvSpPr/>
          <p:nvPr/>
        </p:nvSpPr>
        <p:spPr>
          <a:xfrm>
            <a:off x="4654062" y="5359078"/>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5479101" y="4697675"/>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506528" y="5356355"/>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6304140" y="4897305"/>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6339254" y="5378168"/>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7154118" y="4882574"/>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7214088" y="5399890"/>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3358333" y="5356355"/>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3638970" y="5345723"/>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8192429" y="5517734"/>
            <a:ext cx="400561" cy="450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8499538" y="5547175"/>
            <a:ext cx="400561" cy="450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7"/>
          <a:stretch>
            <a:fillRect/>
          </a:stretch>
        </p:blipFill>
        <p:spPr>
          <a:xfrm>
            <a:off x="3158308" y="6141784"/>
            <a:ext cx="600075" cy="352425"/>
          </a:xfrm>
          <a:prstGeom prst="rect">
            <a:avLst/>
          </a:prstGeom>
        </p:spPr>
      </p:pic>
      <p:sp>
        <p:nvSpPr>
          <p:cNvPr id="68" name="Rectangle 67"/>
          <p:cNvSpPr/>
          <p:nvPr/>
        </p:nvSpPr>
        <p:spPr>
          <a:xfrm>
            <a:off x="4021014" y="6198279"/>
            <a:ext cx="5187021" cy="60670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p:cNvPicPr>
            <a:picLocks noChangeAspect="1"/>
          </p:cNvPicPr>
          <p:nvPr/>
        </p:nvPicPr>
        <p:blipFill>
          <a:blip r:embed="rId10"/>
          <a:stretch>
            <a:fillRect/>
          </a:stretch>
        </p:blipFill>
        <p:spPr>
          <a:xfrm>
            <a:off x="4119715" y="6225905"/>
            <a:ext cx="2084808" cy="506589"/>
          </a:xfrm>
          <a:prstGeom prst="rect">
            <a:avLst/>
          </a:prstGeom>
        </p:spPr>
      </p:pic>
      <p:sp>
        <p:nvSpPr>
          <p:cNvPr id="74" name="TextBox 73"/>
          <p:cNvSpPr txBox="1"/>
          <p:nvPr/>
        </p:nvSpPr>
        <p:spPr>
          <a:xfrm>
            <a:off x="6163761" y="6178592"/>
            <a:ext cx="3095847" cy="646331"/>
          </a:xfrm>
          <a:prstGeom prst="rect">
            <a:avLst/>
          </a:prstGeom>
          <a:noFill/>
        </p:spPr>
        <p:txBody>
          <a:bodyPr wrap="none" rtlCol="0">
            <a:spAutoFit/>
          </a:bodyPr>
          <a:lstStyle/>
          <a:p>
            <a:r>
              <a:rPr lang="en-US" dirty="0" smtClean="0"/>
              <a:t>MATHEW</a:t>
            </a:r>
            <a:r>
              <a:rPr lang="en-US" sz="1100" strike="sngStrike" dirty="0" smtClean="0"/>
              <a:t>(</a:t>
            </a:r>
            <a:r>
              <a:rPr lang="en-US" sz="1100" strike="sngStrike" dirty="0" err="1" smtClean="0"/>
              <a:t>Moderfamly</a:t>
            </a:r>
            <a:r>
              <a:rPr lang="en-US" sz="1100" strike="sngStrike" dirty="0" smtClean="0"/>
              <a:t>)</a:t>
            </a:r>
            <a:r>
              <a:rPr lang="en-US" strike="sngStrike" dirty="0" smtClean="0"/>
              <a:t>: </a:t>
            </a:r>
            <a:r>
              <a:rPr lang="en-US" dirty="0" smtClean="0"/>
              <a:t>Sacramento</a:t>
            </a:r>
          </a:p>
          <a:p>
            <a:r>
              <a:rPr lang="en-US" dirty="0" smtClean="0"/>
              <a:t>IPX </a:t>
            </a:r>
            <a:r>
              <a:rPr lang="en-US" dirty="0" err="1" smtClean="0"/>
              <a:t>Gov.Schw</a:t>
            </a:r>
            <a:r>
              <a:rPr lang="en-US" dirty="0" smtClean="0"/>
              <a:t>.</a:t>
            </a:r>
            <a:r>
              <a:rPr lang="en-US" sz="800" strike="sngStrike" dirty="0" smtClean="0"/>
              <a:t> (</a:t>
            </a:r>
            <a:r>
              <a:rPr lang="en-US" sz="800" strike="sngStrike" dirty="0" err="1" smtClean="0"/>
              <a:t>unimog</a:t>
            </a:r>
            <a:r>
              <a:rPr lang="en-US" sz="800" strike="sngStrike" dirty="0" smtClean="0"/>
              <a:t> doge silver)</a:t>
            </a:r>
            <a:endParaRPr lang="en-US" sz="800" strike="sngStrike" dirty="0"/>
          </a:p>
        </p:txBody>
      </p:sp>
      <p:cxnSp>
        <p:nvCxnSpPr>
          <p:cNvPr id="76" name="Straight Arrow Connector 75"/>
          <p:cNvCxnSpPr/>
          <p:nvPr/>
        </p:nvCxnSpPr>
        <p:spPr>
          <a:xfrm flipV="1">
            <a:off x="10982588" y="3754512"/>
            <a:ext cx="127367" cy="2427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0311421" y="5884985"/>
            <a:ext cx="766071" cy="5942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10311421" y="5345723"/>
            <a:ext cx="1940788" cy="646331"/>
          </a:xfrm>
          <a:prstGeom prst="rect">
            <a:avLst/>
          </a:prstGeom>
          <a:noFill/>
        </p:spPr>
        <p:txBody>
          <a:bodyPr wrap="none" rtlCol="0">
            <a:spAutoFit/>
          </a:bodyPr>
          <a:lstStyle/>
          <a:p>
            <a:r>
              <a:rPr lang="en-US" dirty="0" smtClean="0"/>
              <a:t>Social security.88</a:t>
            </a:r>
            <a:r>
              <a:rPr lang="en-US" baseline="30000" dirty="0" smtClean="0"/>
              <a:t>th</a:t>
            </a:r>
            <a:endParaRPr lang="en-US" dirty="0" smtClean="0"/>
          </a:p>
          <a:p>
            <a:r>
              <a:rPr lang="en-US" dirty="0" smtClean="0"/>
              <a:t>HAMITION 0.1</a:t>
            </a:r>
            <a:endParaRPr lang="en-US" dirty="0"/>
          </a:p>
        </p:txBody>
      </p:sp>
      <p:cxnSp>
        <p:nvCxnSpPr>
          <p:cNvPr id="81" name="Straight Arrow Connector 80"/>
          <p:cNvCxnSpPr/>
          <p:nvPr/>
        </p:nvCxnSpPr>
        <p:spPr>
          <a:xfrm flipH="1">
            <a:off x="10795630" y="5772570"/>
            <a:ext cx="628651" cy="234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Oval 81"/>
          <p:cNvSpPr/>
          <p:nvPr/>
        </p:nvSpPr>
        <p:spPr>
          <a:xfrm>
            <a:off x="10455348" y="5967879"/>
            <a:ext cx="590923" cy="473695"/>
          </a:xfrm>
          <a:prstGeom prst="ellipse">
            <a:avLst/>
          </a:prstGeom>
          <a:noFill/>
          <a:ln w="1905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694456" y="1330063"/>
            <a:ext cx="923467" cy="726363"/>
          </a:xfrm>
          <a:prstGeom prst="rect">
            <a:avLst/>
          </a:prstGeom>
        </p:spPr>
      </p:pic>
      <p:pic>
        <p:nvPicPr>
          <p:cNvPr id="84" name="Picture 8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7427343" y="6258713"/>
            <a:ext cx="187862" cy="283565"/>
          </a:xfrm>
          <a:prstGeom prst="rect">
            <a:avLst/>
          </a:prstGeom>
        </p:spPr>
      </p:pic>
      <p:cxnSp>
        <p:nvCxnSpPr>
          <p:cNvPr id="87" name="Straight Connector 86"/>
          <p:cNvCxnSpPr/>
          <p:nvPr/>
        </p:nvCxnSpPr>
        <p:spPr>
          <a:xfrm>
            <a:off x="7214088" y="6376840"/>
            <a:ext cx="595798"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746511" y="3754512"/>
            <a:ext cx="126751" cy="430626"/>
          </a:xfrm>
          <a:prstGeom prst="line">
            <a:avLst/>
          </a:prstGeom>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39597" y="3886375"/>
            <a:ext cx="532217" cy="355698"/>
          </a:xfrm>
          <a:prstGeom prst="rect">
            <a:avLst/>
          </a:prstGeom>
        </p:spPr>
      </p:pic>
      <p:cxnSp>
        <p:nvCxnSpPr>
          <p:cNvPr id="93" name="Straight Connector 92"/>
          <p:cNvCxnSpPr/>
          <p:nvPr/>
        </p:nvCxnSpPr>
        <p:spPr>
          <a:xfrm flipH="1">
            <a:off x="6118892" y="3634049"/>
            <a:ext cx="832893" cy="80429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000069" y="4279994"/>
            <a:ext cx="1754006" cy="338554"/>
          </a:xfrm>
          <a:prstGeom prst="rect">
            <a:avLst/>
          </a:prstGeom>
          <a:noFill/>
        </p:spPr>
        <p:txBody>
          <a:bodyPr wrap="none" rtlCol="0">
            <a:spAutoFit/>
          </a:bodyPr>
          <a:lstStyle/>
          <a:p>
            <a:r>
              <a:rPr lang="en-US" sz="800" dirty="0" smtClean="0"/>
              <a:t>PAUL:HOMCE:LUX:CVPA</a:t>
            </a:r>
          </a:p>
          <a:p>
            <a:r>
              <a:rPr lang="en-US" sz="800" dirty="0" smtClean="0"/>
              <a:t>(</a:t>
            </a:r>
            <a:r>
              <a:rPr lang="en-US" sz="800" strike="sngStrike" dirty="0" smtClean="0"/>
              <a:t>viola: hammer </a:t>
            </a:r>
            <a:r>
              <a:rPr lang="en-US" sz="800" dirty="0" err="1" smtClean="0"/>
              <a:t>nonPolicecLAgei</a:t>
            </a:r>
            <a:r>
              <a:rPr lang="en-US" sz="800" strike="sngStrike" dirty="0" smtClean="0"/>
              <a:t>(rad</a:t>
            </a:r>
            <a:r>
              <a:rPr lang="en-US" sz="800" dirty="0" smtClean="0"/>
              <a:t>))</a:t>
            </a:r>
            <a:endParaRPr lang="en-US" sz="800" dirty="0"/>
          </a:p>
        </p:txBody>
      </p:sp>
      <p:sp>
        <p:nvSpPr>
          <p:cNvPr id="97" name="TextBox 96"/>
          <p:cNvSpPr txBox="1"/>
          <p:nvPr/>
        </p:nvSpPr>
        <p:spPr>
          <a:xfrm>
            <a:off x="6000069" y="3188574"/>
            <a:ext cx="1207382" cy="369332"/>
          </a:xfrm>
          <a:prstGeom prst="rect">
            <a:avLst/>
          </a:prstGeom>
          <a:noFill/>
        </p:spPr>
        <p:txBody>
          <a:bodyPr wrap="none" rtlCol="0">
            <a:spAutoFit/>
          </a:bodyPr>
          <a:lstStyle/>
          <a:p>
            <a:r>
              <a:rPr lang="en-US" sz="900" dirty="0" smtClean="0"/>
              <a:t>MATTHEW(</a:t>
            </a:r>
            <a:r>
              <a:rPr lang="en-US" sz="900" dirty="0" err="1" smtClean="0"/>
              <a:t>Sr,worms</a:t>
            </a:r>
            <a:r>
              <a:rPr lang="en-US" sz="900" dirty="0" smtClean="0"/>
              <a:t>)</a:t>
            </a:r>
          </a:p>
          <a:p>
            <a:r>
              <a:rPr lang="en-US" sz="900" dirty="0" err="1" smtClean="0"/>
              <a:t>FBI:kidnapping</a:t>
            </a:r>
            <a:endParaRPr lang="en-US" sz="900" dirty="0"/>
          </a:p>
        </p:txBody>
      </p:sp>
      <p:cxnSp>
        <p:nvCxnSpPr>
          <p:cNvPr id="99" name="Straight Connector 98"/>
          <p:cNvCxnSpPr>
            <a:endCxn id="97" idx="0"/>
          </p:cNvCxnSpPr>
          <p:nvPr/>
        </p:nvCxnSpPr>
        <p:spPr>
          <a:xfrm flipH="1" flipV="1">
            <a:off x="6603760" y="3188574"/>
            <a:ext cx="348025" cy="303639"/>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6102192" y="3036605"/>
            <a:ext cx="3969302" cy="215444"/>
          </a:xfrm>
          <a:prstGeom prst="rect">
            <a:avLst/>
          </a:prstGeom>
          <a:noFill/>
        </p:spPr>
        <p:txBody>
          <a:bodyPr wrap="square" rtlCol="0">
            <a:spAutoFit/>
          </a:bodyPr>
          <a:lstStyle/>
          <a:p>
            <a:r>
              <a:rPr lang="en-US" sz="800" dirty="0" err="1" smtClean="0"/>
              <a:t>COLIN:PEOGN:Kinderganer</a:t>
            </a:r>
            <a:r>
              <a:rPr lang="en-US" sz="800" strike="sngStrike" dirty="0" smtClean="0"/>
              <a:t>(</a:t>
            </a:r>
            <a:r>
              <a:rPr lang="en-US" sz="800" strike="sngStrike" dirty="0" err="1" smtClean="0"/>
              <a:t>mika</a:t>
            </a:r>
            <a:r>
              <a:rPr lang="en-US" sz="800" strike="sngStrike" dirty="0" smtClean="0"/>
              <a:t>)</a:t>
            </a:r>
            <a:endParaRPr lang="en-US" sz="800" strike="sngStrike" dirty="0"/>
          </a:p>
        </p:txBody>
      </p:sp>
      <p:cxnSp>
        <p:nvCxnSpPr>
          <p:cNvPr id="102" name="Straight Connector 101"/>
          <p:cNvCxnSpPr>
            <a:stCxn id="97" idx="3"/>
          </p:cNvCxnSpPr>
          <p:nvPr/>
        </p:nvCxnSpPr>
        <p:spPr>
          <a:xfrm flipH="1" flipV="1">
            <a:off x="6771814" y="3260633"/>
            <a:ext cx="435637" cy="112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V="1">
            <a:off x="10311421" y="5399890"/>
            <a:ext cx="1306502" cy="1472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724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Rectangle 7"/>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1641" y="1063762"/>
            <a:ext cx="2724150" cy="1676400"/>
          </a:xfrm>
          <a:prstGeom prst="rect">
            <a:avLst/>
          </a:prstGeom>
        </p:spPr>
      </p:pic>
      <p:pic>
        <p:nvPicPr>
          <p:cNvPr id="3" name="Picture 2"/>
          <p:cNvPicPr>
            <a:picLocks noChangeAspect="1"/>
          </p:cNvPicPr>
          <p:nvPr/>
        </p:nvPicPr>
        <p:blipFill>
          <a:blip r:embed="rId3"/>
          <a:stretch>
            <a:fillRect/>
          </a:stretch>
        </p:blipFill>
        <p:spPr>
          <a:xfrm>
            <a:off x="2942491" y="3183892"/>
            <a:ext cx="4981575" cy="3100776"/>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0618" y="3295650"/>
            <a:ext cx="2181225" cy="2095500"/>
          </a:xfrm>
          <a:prstGeom prst="rect">
            <a:avLst/>
          </a:prstGeom>
        </p:spPr>
      </p:pic>
      <p:sp>
        <p:nvSpPr>
          <p:cNvPr id="10" name="Rectangle 9"/>
          <p:cNvSpPr/>
          <p:nvPr/>
        </p:nvSpPr>
        <p:spPr>
          <a:xfrm>
            <a:off x="7859772" y="4396154"/>
            <a:ext cx="2802915" cy="99499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7924066" y="3704492"/>
            <a:ext cx="622057" cy="8557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9624646" y="3751385"/>
            <a:ext cx="1242646" cy="644769"/>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a:stretch>
            <a:fillRect/>
          </a:stretch>
        </p:blipFill>
        <p:spPr>
          <a:xfrm>
            <a:off x="9599053" y="4464892"/>
            <a:ext cx="999342" cy="756041"/>
          </a:xfrm>
          <a:prstGeom prst="rect">
            <a:avLst/>
          </a:prstGeom>
        </p:spPr>
      </p:pic>
      <p:pic>
        <p:nvPicPr>
          <p:cNvPr id="16" name="Picture 15"/>
          <p:cNvPicPr>
            <a:picLocks noChangeAspect="1"/>
          </p:cNvPicPr>
          <p:nvPr/>
        </p:nvPicPr>
        <p:blipFill>
          <a:blip r:embed="rId5"/>
          <a:stretch>
            <a:fillRect/>
          </a:stretch>
        </p:blipFill>
        <p:spPr>
          <a:xfrm>
            <a:off x="8449641" y="4464892"/>
            <a:ext cx="999342" cy="756041"/>
          </a:xfrm>
          <a:prstGeom prst="rect">
            <a:avLst/>
          </a:prstGeom>
        </p:spPr>
      </p:pic>
      <p:pic>
        <p:nvPicPr>
          <p:cNvPr id="17" name="Picture 16"/>
          <p:cNvPicPr>
            <a:picLocks noChangeAspect="1"/>
          </p:cNvPicPr>
          <p:nvPr/>
        </p:nvPicPr>
        <p:blipFill>
          <a:blip r:embed="rId5"/>
          <a:stretch>
            <a:fillRect/>
          </a:stretch>
        </p:blipFill>
        <p:spPr>
          <a:xfrm>
            <a:off x="7934192" y="4488504"/>
            <a:ext cx="999342" cy="756041"/>
          </a:xfrm>
          <a:prstGeom prst="rect">
            <a:avLst/>
          </a:prstGeom>
        </p:spPr>
      </p:pic>
      <p:sp>
        <p:nvSpPr>
          <p:cNvPr id="18" name="Rectangle 17"/>
          <p:cNvSpPr/>
          <p:nvPr/>
        </p:nvSpPr>
        <p:spPr>
          <a:xfrm>
            <a:off x="7655169" y="4560277"/>
            <a:ext cx="3317631" cy="5744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8710246" y="2860431"/>
            <a:ext cx="550983"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173491" y="3090900"/>
            <a:ext cx="533217" cy="111755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037063" y="2567257"/>
            <a:ext cx="2553841" cy="646331"/>
          </a:xfrm>
          <a:prstGeom prst="rect">
            <a:avLst/>
          </a:prstGeom>
          <a:noFill/>
        </p:spPr>
        <p:txBody>
          <a:bodyPr wrap="none" rtlCol="0">
            <a:spAutoFit/>
          </a:bodyPr>
          <a:lstStyle/>
          <a:p>
            <a:r>
              <a:rPr lang="en-US" dirty="0" smtClean="0"/>
              <a:t>Gov. Schwarzenegger </a:t>
            </a:r>
          </a:p>
          <a:p>
            <a:r>
              <a:rPr lang="en-US" strike="sngStrike" dirty="0" smtClean="0"/>
              <a:t>Twins Jason and Michelle</a:t>
            </a:r>
            <a:endParaRPr lang="en-US" strike="sngStrike" dirty="0"/>
          </a:p>
        </p:txBody>
      </p:sp>
      <p:cxnSp>
        <p:nvCxnSpPr>
          <p:cNvPr id="25" name="Straight Connector 24"/>
          <p:cNvCxnSpPr>
            <a:stCxn id="23" idx="1"/>
          </p:cNvCxnSpPr>
          <p:nvPr/>
        </p:nvCxnSpPr>
        <p:spPr>
          <a:xfrm flipV="1">
            <a:off x="8037063" y="2880165"/>
            <a:ext cx="2830229" cy="10258"/>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8153496" y="1245267"/>
            <a:ext cx="2705036" cy="646331"/>
          </a:xfrm>
          <a:prstGeom prst="rect">
            <a:avLst/>
          </a:prstGeom>
          <a:noFill/>
        </p:spPr>
        <p:txBody>
          <a:bodyPr wrap="none" rtlCol="0">
            <a:spAutoFit/>
          </a:bodyPr>
          <a:lstStyle/>
          <a:p>
            <a:r>
              <a:rPr lang="en-US" dirty="0" smtClean="0"/>
              <a:t>PENTAGON VIRGINA MARY</a:t>
            </a:r>
          </a:p>
          <a:p>
            <a:r>
              <a:rPr lang="en-US" strike="sngStrike" dirty="0"/>
              <a:t>a</a:t>
            </a:r>
            <a:r>
              <a:rPr lang="en-US" strike="sngStrike" dirty="0" smtClean="0"/>
              <a:t>ie.</a:t>
            </a:r>
            <a:r>
              <a:rPr lang="en-US" strike="sngStrike" dirty="0" err="1" smtClean="0"/>
              <a:t>maxplank</a:t>
            </a:r>
            <a:r>
              <a:rPr lang="en-US" strike="sngStrike" dirty="0" smtClean="0"/>
              <a:t>..</a:t>
            </a:r>
            <a:r>
              <a:rPr lang="en-US" strike="sngStrike" dirty="0" err="1" smtClean="0"/>
              <a:t>marx</a:t>
            </a:r>
            <a:endParaRPr lang="en-US" strike="sngStrike" dirty="0"/>
          </a:p>
        </p:txBody>
      </p:sp>
      <p:sp>
        <p:nvSpPr>
          <p:cNvPr id="27" name="TextBox 26"/>
          <p:cNvSpPr txBox="1"/>
          <p:nvPr/>
        </p:nvSpPr>
        <p:spPr>
          <a:xfrm>
            <a:off x="8433863" y="1768449"/>
            <a:ext cx="1792478" cy="900246"/>
          </a:xfrm>
          <a:prstGeom prst="rect">
            <a:avLst/>
          </a:prstGeom>
          <a:noFill/>
        </p:spPr>
        <p:txBody>
          <a:bodyPr wrap="none" rtlCol="0">
            <a:spAutoFit/>
          </a:bodyPr>
          <a:lstStyle/>
          <a:p>
            <a:pPr marL="285750" indent="-285750">
              <a:buFontTx/>
              <a:buChar char="-"/>
            </a:pPr>
            <a:r>
              <a:rPr lang="en-US" sz="1050" strike="sngStrike" dirty="0" smtClean="0"/>
              <a:t>Female</a:t>
            </a:r>
          </a:p>
          <a:p>
            <a:pPr marL="285750" indent="-285750">
              <a:buFontTx/>
              <a:buChar char="-"/>
            </a:pPr>
            <a:r>
              <a:rPr lang="en-US" sz="1050" strike="sngStrike" dirty="0" smtClean="0"/>
              <a:t>Mother</a:t>
            </a:r>
          </a:p>
          <a:p>
            <a:pPr marL="285750" indent="-285750">
              <a:buFontTx/>
              <a:buChar char="-"/>
            </a:pPr>
            <a:r>
              <a:rPr lang="en-US" sz="1050" strike="sngStrike" dirty="0" smtClean="0"/>
              <a:t>Ugly</a:t>
            </a:r>
          </a:p>
          <a:p>
            <a:pPr marL="285750" indent="-285750">
              <a:buFontTx/>
              <a:buChar char="-"/>
            </a:pPr>
            <a:r>
              <a:rPr lang="en-US" sz="1050" strike="sngStrike" dirty="0" smtClean="0"/>
              <a:t>Don’t live in the country</a:t>
            </a:r>
          </a:p>
          <a:p>
            <a:pPr marL="285750" indent="-285750">
              <a:buFontTx/>
              <a:buChar char="-"/>
            </a:pPr>
            <a:r>
              <a:rPr lang="en-US" sz="1050" strike="sngStrike" dirty="0" smtClean="0"/>
              <a:t>!44</a:t>
            </a:r>
            <a:r>
              <a:rPr lang="en-US" sz="1050" strike="sngStrike" baseline="30000" dirty="0" smtClean="0"/>
              <a:t>th</a:t>
            </a:r>
            <a:r>
              <a:rPr lang="en-US" sz="1050" strike="sngStrike" dirty="0" smtClean="0"/>
              <a:t>(Einstein)</a:t>
            </a:r>
            <a:endParaRPr lang="en-US" sz="1050" strike="sngStrike" dirty="0"/>
          </a:p>
        </p:txBody>
      </p:sp>
      <p:sp>
        <p:nvSpPr>
          <p:cNvPr id="28" name="TextBox 27"/>
          <p:cNvSpPr txBox="1"/>
          <p:nvPr/>
        </p:nvSpPr>
        <p:spPr>
          <a:xfrm>
            <a:off x="10245969" y="2617029"/>
            <a:ext cx="1257075" cy="215444"/>
          </a:xfrm>
          <a:prstGeom prst="rect">
            <a:avLst/>
          </a:prstGeom>
          <a:noFill/>
        </p:spPr>
        <p:txBody>
          <a:bodyPr wrap="none" rtlCol="0">
            <a:spAutoFit/>
          </a:bodyPr>
          <a:lstStyle/>
          <a:p>
            <a:r>
              <a:rPr lang="en-US" sz="800" strike="sngStrike" dirty="0" smtClean="0"/>
              <a:t>0.1 </a:t>
            </a:r>
            <a:r>
              <a:rPr lang="en-US" sz="800" dirty="0" smtClean="0"/>
              <a:t>NAME CHANGE</a:t>
            </a:r>
            <a:r>
              <a:rPr lang="en-US" sz="800" strike="sngStrike" dirty="0" smtClean="0"/>
              <a:t>(Jesus)</a:t>
            </a:r>
            <a:endParaRPr lang="en-US" sz="800" strike="sngStrike" dirty="0"/>
          </a:p>
        </p:txBody>
      </p:sp>
      <p:sp>
        <p:nvSpPr>
          <p:cNvPr id="29" name="TextBox 28"/>
          <p:cNvSpPr txBox="1"/>
          <p:nvPr/>
        </p:nvSpPr>
        <p:spPr>
          <a:xfrm>
            <a:off x="726831" y="1359877"/>
            <a:ext cx="2018501" cy="1061829"/>
          </a:xfrm>
          <a:prstGeom prst="rect">
            <a:avLst/>
          </a:prstGeom>
          <a:noFill/>
        </p:spPr>
        <p:txBody>
          <a:bodyPr wrap="none" rtlCol="0">
            <a:spAutoFit/>
          </a:bodyPr>
          <a:lstStyle/>
          <a:p>
            <a:r>
              <a:rPr lang="en-US" dirty="0" smtClean="0"/>
              <a:t>CIVIL CODE</a:t>
            </a:r>
          </a:p>
          <a:p>
            <a:r>
              <a:rPr lang="en-US" dirty="0" smtClean="0"/>
              <a:t>Basic Book and Law</a:t>
            </a:r>
          </a:p>
          <a:p>
            <a:r>
              <a:rPr lang="en-US" sz="900" strike="sngStrike" dirty="0" smtClean="0"/>
              <a:t>Accessing data in the back of the mind</a:t>
            </a:r>
          </a:p>
          <a:p>
            <a:r>
              <a:rPr lang="en-US" sz="900" strike="sngStrike" dirty="0" smtClean="0"/>
              <a:t>With intention to hurting someone or</a:t>
            </a:r>
          </a:p>
          <a:p>
            <a:r>
              <a:rPr lang="en-US" sz="900" strike="sngStrike" dirty="0" smtClean="0"/>
              <a:t>Something.</a:t>
            </a:r>
            <a:endParaRPr lang="en-US" sz="900" strike="sngStrike" dirty="0"/>
          </a:p>
        </p:txBody>
      </p:sp>
      <p:cxnSp>
        <p:nvCxnSpPr>
          <p:cNvPr id="31" name="Straight Connector 30"/>
          <p:cNvCxnSpPr/>
          <p:nvPr/>
        </p:nvCxnSpPr>
        <p:spPr>
          <a:xfrm>
            <a:off x="867508" y="1901962"/>
            <a:ext cx="2907323" cy="0"/>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8606" y="2567257"/>
            <a:ext cx="1428750" cy="1428750"/>
          </a:xfrm>
          <a:prstGeom prst="rect">
            <a:avLst/>
          </a:prstGeom>
        </p:spPr>
      </p:pic>
      <p:sp>
        <p:nvSpPr>
          <p:cNvPr id="33" name="TextBox 32"/>
          <p:cNvSpPr txBox="1"/>
          <p:nvPr/>
        </p:nvSpPr>
        <p:spPr>
          <a:xfrm>
            <a:off x="973015" y="4343400"/>
            <a:ext cx="1823448" cy="615553"/>
          </a:xfrm>
          <a:prstGeom prst="rect">
            <a:avLst/>
          </a:prstGeom>
          <a:noFill/>
        </p:spPr>
        <p:txBody>
          <a:bodyPr wrap="none" rtlCol="0">
            <a:spAutoFit/>
          </a:bodyPr>
          <a:lstStyle/>
          <a:p>
            <a:r>
              <a:rPr lang="en-US" dirty="0" smtClean="0"/>
              <a:t>nonPoliceRTA.!41</a:t>
            </a:r>
          </a:p>
          <a:p>
            <a:r>
              <a:rPr lang="en-US" sz="800" strike="sngStrike" dirty="0" err="1" smtClean="0"/>
              <a:t>Intoin</a:t>
            </a:r>
            <a:r>
              <a:rPr lang="en-US" sz="800" strike="sngStrike" dirty="0" smtClean="0"/>
              <a:t> of know to hurt</a:t>
            </a:r>
          </a:p>
          <a:p>
            <a:r>
              <a:rPr lang="en-US" sz="800" strike="sngStrike" dirty="0" err="1" smtClean="0"/>
              <a:t>Soneoe</a:t>
            </a:r>
            <a:r>
              <a:rPr lang="en-US" sz="800" strike="sngStrike" dirty="0" smtClean="0"/>
              <a:t> </a:t>
            </a:r>
            <a:r>
              <a:rPr lang="en-US" sz="800" strike="sngStrike" dirty="0" err="1" smtClean="0"/>
              <a:t>groinw</a:t>
            </a:r>
            <a:r>
              <a:rPr lang="en-US" sz="800" strike="sngStrike" dirty="0" smtClean="0"/>
              <a:t> pain</a:t>
            </a:r>
            <a:endParaRPr lang="en-US" sz="800" strike="sngStrike" dirty="0"/>
          </a:p>
        </p:txBody>
      </p:sp>
      <p:cxnSp>
        <p:nvCxnSpPr>
          <p:cNvPr id="35" name="Straight Arrow Connector 34"/>
          <p:cNvCxnSpPr/>
          <p:nvPr/>
        </p:nvCxnSpPr>
        <p:spPr>
          <a:xfrm flipV="1">
            <a:off x="2796463" y="2133600"/>
            <a:ext cx="2636815" cy="1050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433278" y="2218572"/>
            <a:ext cx="2801816" cy="13276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rot="20022030">
            <a:off x="3396091" y="2516566"/>
            <a:ext cx="628698" cy="369332"/>
          </a:xfrm>
          <a:prstGeom prst="rect">
            <a:avLst/>
          </a:prstGeom>
          <a:noFill/>
        </p:spPr>
        <p:txBody>
          <a:bodyPr wrap="none" rtlCol="0">
            <a:spAutoFit/>
          </a:bodyPr>
          <a:lstStyle/>
          <a:p>
            <a:r>
              <a:rPr lang="en-US" dirty="0" smtClean="0"/>
              <a:t>soda</a:t>
            </a:r>
            <a:endParaRPr lang="en-US" dirty="0"/>
          </a:p>
        </p:txBody>
      </p:sp>
      <p:cxnSp>
        <p:nvCxnSpPr>
          <p:cNvPr id="40" name="Straight Arrow Connector 39"/>
          <p:cNvCxnSpPr/>
          <p:nvPr/>
        </p:nvCxnSpPr>
        <p:spPr>
          <a:xfrm flipH="1" flipV="1">
            <a:off x="5234509" y="2133600"/>
            <a:ext cx="2963046" cy="1162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a:off x="2772508" y="2116247"/>
            <a:ext cx="2215291" cy="8965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7405128" y="5768466"/>
            <a:ext cx="4439036" cy="1200329"/>
          </a:xfrm>
          <a:prstGeom prst="rect">
            <a:avLst/>
          </a:prstGeom>
          <a:noFill/>
        </p:spPr>
        <p:txBody>
          <a:bodyPr wrap="none" rtlCol="0">
            <a:spAutoFit/>
          </a:bodyPr>
          <a:lstStyle/>
          <a:p>
            <a:r>
              <a:rPr lang="en-US" dirty="0" err="1" smtClean="0"/>
              <a:t>Defautl</a:t>
            </a:r>
            <a:r>
              <a:rPr lang="en-US" dirty="0" smtClean="0"/>
              <a:t>: twins </a:t>
            </a:r>
          </a:p>
          <a:p>
            <a:r>
              <a:rPr lang="en-US" dirty="0"/>
              <a:t> </a:t>
            </a:r>
            <a:r>
              <a:rPr lang="en-US" dirty="0" smtClean="0"/>
              <a:t>1987 </a:t>
            </a:r>
            <a:r>
              <a:rPr lang="en-US" strike="sngStrike" dirty="0" err="1" smtClean="0"/>
              <a:t>siemese</a:t>
            </a:r>
            <a:r>
              <a:rPr lang="en-US" strike="sngStrike" dirty="0" smtClean="0"/>
              <a:t> twins</a:t>
            </a:r>
            <a:r>
              <a:rPr lang="en-US" dirty="0" smtClean="0"/>
              <a:t> 0.1 MARY.THOSME</a:t>
            </a:r>
            <a:r>
              <a:rPr lang="en-US" strike="sngStrike" dirty="0" smtClean="0"/>
              <a:t>(cats)</a:t>
            </a:r>
          </a:p>
          <a:p>
            <a:r>
              <a:rPr lang="en-US" strike="sngStrike" dirty="0" smtClean="0"/>
              <a:t>Avg. at the head </a:t>
            </a:r>
            <a:r>
              <a:rPr lang="en-US" strike="sngStrike" dirty="0" err="1" smtClean="0"/>
              <a:t>siement</a:t>
            </a:r>
            <a:r>
              <a:rPr lang="en-US" strike="sngStrike" dirty="0" smtClean="0"/>
              <a:t> twins on </a:t>
            </a:r>
            <a:r>
              <a:rPr lang="en-US" strike="sngStrike" dirty="0" err="1" smtClean="0"/>
              <a:t>Tleevision</a:t>
            </a:r>
            <a:r>
              <a:rPr lang="en-US" strike="sngStrike" dirty="0" smtClean="0"/>
              <a:t>!</a:t>
            </a:r>
          </a:p>
          <a:p>
            <a:r>
              <a:rPr lang="en-US" dirty="0" smtClean="0"/>
              <a:t>!</a:t>
            </a:r>
            <a:r>
              <a:rPr lang="en-US" dirty="0" err="1" smtClean="0"/>
              <a:t>nonPoliceviemese</a:t>
            </a:r>
            <a:endParaRPr lang="en-US" dirty="0"/>
          </a:p>
        </p:txBody>
      </p:sp>
      <p:pic>
        <p:nvPicPr>
          <p:cNvPr id="44" name="Picture 4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37063" y="6170071"/>
            <a:ext cx="857555" cy="643166"/>
          </a:xfrm>
          <a:prstGeom prst="rect">
            <a:avLst/>
          </a:prstGeom>
        </p:spPr>
      </p:pic>
      <p:pic>
        <p:nvPicPr>
          <p:cNvPr id="45" name="Picture 44"/>
          <p:cNvPicPr>
            <a:picLocks noChangeAspect="1"/>
          </p:cNvPicPr>
          <p:nvPr/>
        </p:nvPicPr>
        <p:blipFill>
          <a:blip r:embed="rId8"/>
          <a:stretch>
            <a:fillRect/>
          </a:stretch>
        </p:blipFill>
        <p:spPr>
          <a:xfrm>
            <a:off x="9094228" y="6129704"/>
            <a:ext cx="504825" cy="723900"/>
          </a:xfrm>
          <a:prstGeom prst="rect">
            <a:avLst/>
          </a:prstGeom>
        </p:spPr>
      </p:pic>
      <p:cxnSp>
        <p:nvCxnSpPr>
          <p:cNvPr id="47" name="Straight Connector 46"/>
          <p:cNvCxnSpPr/>
          <p:nvPr/>
        </p:nvCxnSpPr>
        <p:spPr>
          <a:xfrm flipV="1">
            <a:off x="8985737" y="5812725"/>
            <a:ext cx="838201" cy="991837"/>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3548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003" y="2743200"/>
            <a:ext cx="1190065" cy="1591287"/>
          </a:xfrm>
          <a:prstGeom prst="rect">
            <a:avLst/>
          </a:prstGeom>
        </p:spPr>
      </p:pic>
      <p:sp>
        <p:nvSpPr>
          <p:cNvPr id="5" name="Cloud 4"/>
          <p:cNvSpPr/>
          <p:nvPr/>
        </p:nvSpPr>
        <p:spPr>
          <a:xfrm>
            <a:off x="4042975" y="1114787"/>
            <a:ext cx="2801816" cy="2086708"/>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7" name="Rectangle 6"/>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974" y="1947556"/>
            <a:ext cx="1591287" cy="1591287"/>
          </a:xfrm>
          <a:prstGeom prst="rect">
            <a:avLst/>
          </a:prstGeom>
        </p:spPr>
      </p:pic>
      <p:sp>
        <p:nvSpPr>
          <p:cNvPr id="9" name="TextBox 8"/>
          <p:cNvSpPr txBox="1"/>
          <p:nvPr/>
        </p:nvSpPr>
        <p:spPr>
          <a:xfrm>
            <a:off x="3712467" y="1142920"/>
            <a:ext cx="661015" cy="369332"/>
          </a:xfrm>
          <a:prstGeom prst="rect">
            <a:avLst/>
          </a:prstGeom>
          <a:noFill/>
        </p:spPr>
        <p:txBody>
          <a:bodyPr wrap="none" rtlCol="0">
            <a:spAutoFit/>
          </a:bodyPr>
          <a:lstStyle/>
          <a:p>
            <a:r>
              <a:rPr lang="en-US" dirty="0" smtClean="0"/>
              <a:t>PAUL</a:t>
            </a:r>
            <a:endParaRPr lang="en-US" dirty="0"/>
          </a:p>
        </p:txBody>
      </p:sp>
      <p:cxnSp>
        <p:nvCxnSpPr>
          <p:cNvPr id="11" name="Straight Connector 10"/>
          <p:cNvCxnSpPr/>
          <p:nvPr/>
        </p:nvCxnSpPr>
        <p:spPr>
          <a:xfrm>
            <a:off x="2614246" y="2461846"/>
            <a:ext cx="1629508" cy="1395046"/>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574522" y="4101099"/>
            <a:ext cx="397866" cy="215444"/>
          </a:xfrm>
          <a:prstGeom prst="rect">
            <a:avLst/>
          </a:prstGeom>
        </p:spPr>
        <p:txBody>
          <a:bodyPr wrap="none">
            <a:spAutoFit/>
          </a:bodyPr>
          <a:lstStyle/>
          <a:p>
            <a:r>
              <a:rPr lang="en-US" sz="800" b="1" strike="sngStrike" dirty="0"/>
              <a:t>FACE</a:t>
            </a:r>
            <a:endParaRPr lang="en-US" sz="800" dirty="0"/>
          </a:p>
        </p:txBody>
      </p:sp>
      <p:sp>
        <p:nvSpPr>
          <p:cNvPr id="13" name="Oval 12"/>
          <p:cNvSpPr/>
          <p:nvPr/>
        </p:nvSpPr>
        <p:spPr>
          <a:xfrm>
            <a:off x="6346608" y="4874211"/>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6374035" y="5532891"/>
            <a:ext cx="800100" cy="6511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10099" y="5122415"/>
            <a:ext cx="473218" cy="3362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895999" y="5259566"/>
            <a:ext cx="540872" cy="433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7155" y="4434943"/>
            <a:ext cx="876300" cy="876300"/>
          </a:xfrm>
          <a:prstGeom prst="rect">
            <a:avLst/>
          </a:prstGeom>
        </p:spPr>
      </p:pic>
      <p:cxnSp>
        <p:nvCxnSpPr>
          <p:cNvPr id="19" name="Straight Connector 18"/>
          <p:cNvCxnSpPr/>
          <p:nvPr/>
        </p:nvCxnSpPr>
        <p:spPr>
          <a:xfrm flipV="1">
            <a:off x="7707998" y="4527107"/>
            <a:ext cx="1103605" cy="550748"/>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a:stretch>
            <a:fillRect/>
          </a:stretch>
        </p:blipFill>
        <p:spPr>
          <a:xfrm>
            <a:off x="4147445" y="4277633"/>
            <a:ext cx="1842254" cy="941596"/>
          </a:xfrm>
          <a:prstGeom prst="rect">
            <a:avLst/>
          </a:prstGeom>
        </p:spPr>
      </p:pic>
      <p:cxnSp>
        <p:nvCxnSpPr>
          <p:cNvPr id="22" name="Straight Connector 21"/>
          <p:cNvCxnSpPr/>
          <p:nvPr/>
        </p:nvCxnSpPr>
        <p:spPr>
          <a:xfrm flipH="1" flipV="1">
            <a:off x="5443883" y="4232162"/>
            <a:ext cx="843188" cy="490843"/>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084277" y="4334487"/>
            <a:ext cx="2836984" cy="198494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685692" y="3557178"/>
            <a:ext cx="1461015" cy="63138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5666" y="3629478"/>
            <a:ext cx="500667" cy="500667"/>
          </a:xfrm>
          <a:prstGeom prst="rect">
            <a:avLst/>
          </a:prstGeom>
        </p:spPr>
      </p:pic>
      <p:cxnSp>
        <p:nvCxnSpPr>
          <p:cNvPr id="28" name="Straight Connector 27"/>
          <p:cNvCxnSpPr/>
          <p:nvPr/>
        </p:nvCxnSpPr>
        <p:spPr>
          <a:xfrm>
            <a:off x="5724471" y="3386548"/>
            <a:ext cx="908608" cy="891085"/>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438018" y="3665969"/>
            <a:ext cx="568657" cy="4641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331903" y="3684768"/>
            <a:ext cx="3966855" cy="369332"/>
          </a:xfrm>
          <a:prstGeom prst="rect">
            <a:avLst/>
          </a:prstGeom>
          <a:noFill/>
        </p:spPr>
        <p:txBody>
          <a:bodyPr wrap="none" rtlCol="0">
            <a:spAutoFit/>
          </a:bodyPr>
          <a:lstStyle/>
          <a:p>
            <a:r>
              <a:rPr lang="en-US" dirty="0" err="1" smtClean="0"/>
              <a:t>CHINA.AUSCHWITZ.HOMCIDE:ur_ur_opi</a:t>
            </a:r>
            <a:endParaRPr lang="en-US" dirty="0"/>
          </a:p>
        </p:txBody>
      </p:sp>
      <p:cxnSp>
        <p:nvCxnSpPr>
          <p:cNvPr id="32" name="Straight Arrow Connector 31"/>
          <p:cNvCxnSpPr/>
          <p:nvPr/>
        </p:nvCxnSpPr>
        <p:spPr>
          <a:xfrm flipH="1">
            <a:off x="8427602" y="3898057"/>
            <a:ext cx="2603814" cy="93752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697066" y="3350500"/>
            <a:ext cx="397866" cy="215444"/>
          </a:xfrm>
          <a:prstGeom prst="rect">
            <a:avLst/>
          </a:prstGeom>
        </p:spPr>
        <p:txBody>
          <a:bodyPr wrap="none">
            <a:spAutoFit/>
          </a:bodyPr>
          <a:lstStyle/>
          <a:p>
            <a:r>
              <a:rPr lang="en-US" sz="800" b="1" strike="sngStrike" dirty="0"/>
              <a:t>FACE</a:t>
            </a:r>
            <a:endParaRPr lang="en-US" sz="800" dirty="0"/>
          </a:p>
        </p:txBody>
      </p:sp>
      <p:sp>
        <p:nvSpPr>
          <p:cNvPr id="35" name="TextBox 34"/>
          <p:cNvSpPr txBox="1"/>
          <p:nvPr/>
        </p:nvSpPr>
        <p:spPr>
          <a:xfrm>
            <a:off x="4243754" y="6002215"/>
            <a:ext cx="2387192" cy="507831"/>
          </a:xfrm>
          <a:prstGeom prst="rect">
            <a:avLst/>
          </a:prstGeom>
          <a:noFill/>
        </p:spPr>
        <p:txBody>
          <a:bodyPr wrap="none" rtlCol="0">
            <a:spAutoFit/>
          </a:bodyPr>
          <a:lstStyle/>
          <a:p>
            <a:r>
              <a:rPr lang="en-US" dirty="0" smtClean="0"/>
              <a:t>2000/1 ATOMICBOME</a:t>
            </a:r>
          </a:p>
          <a:p>
            <a:r>
              <a:rPr lang="en-US" sz="900" strike="sngStrike" dirty="0" smtClean="0"/>
              <a:t>(</a:t>
            </a:r>
            <a:r>
              <a:rPr lang="en-US" sz="900" strike="sngStrike" dirty="0" err="1" smtClean="0"/>
              <a:t>Jufile</a:t>
            </a:r>
            <a:r>
              <a:rPr lang="en-US" sz="900" strike="sngStrike" dirty="0" smtClean="0"/>
              <a:t>(LES), Change Face, Java Applet, </a:t>
            </a:r>
            <a:r>
              <a:rPr lang="en-US" sz="900" strike="sngStrike" dirty="0" err="1" smtClean="0"/>
              <a:t>Pricipal</a:t>
            </a:r>
            <a:r>
              <a:rPr lang="en-US" sz="900" strike="sngStrike" dirty="0" smtClean="0"/>
              <a:t>)</a:t>
            </a:r>
            <a:r>
              <a:rPr lang="en-US" sz="900" dirty="0" smtClean="0"/>
              <a:t> </a:t>
            </a:r>
            <a:endParaRPr lang="en-US" sz="900" dirty="0"/>
          </a:p>
        </p:txBody>
      </p:sp>
      <p:pic>
        <p:nvPicPr>
          <p:cNvPr id="36" name="Picture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39083" y="6413762"/>
            <a:ext cx="687838" cy="385189"/>
          </a:xfrm>
          <a:prstGeom prst="rect">
            <a:avLst/>
          </a:prstGeom>
        </p:spPr>
      </p:pic>
      <p:sp>
        <p:nvSpPr>
          <p:cNvPr id="37" name="Rectangle 36"/>
          <p:cNvSpPr/>
          <p:nvPr/>
        </p:nvSpPr>
        <p:spPr>
          <a:xfrm>
            <a:off x="5470351" y="6510046"/>
            <a:ext cx="856570" cy="1926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80893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003" y="2743200"/>
            <a:ext cx="1190065" cy="1591287"/>
          </a:xfrm>
          <a:prstGeom prst="rect">
            <a:avLst/>
          </a:prstGeom>
        </p:spPr>
      </p:pic>
      <p:sp>
        <p:nvSpPr>
          <p:cNvPr id="6" name="Rectangle 5"/>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7" name="Rectangle 6"/>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cxnSp>
        <p:nvCxnSpPr>
          <p:cNvPr id="11" name="Straight Connector 10"/>
          <p:cNvCxnSpPr/>
          <p:nvPr/>
        </p:nvCxnSpPr>
        <p:spPr>
          <a:xfrm>
            <a:off x="2614246" y="2461846"/>
            <a:ext cx="1629508" cy="1395046"/>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6438018" y="3665969"/>
            <a:ext cx="568657" cy="4641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53913" y="2766646"/>
            <a:ext cx="568657" cy="4641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772228" y="2229758"/>
            <a:ext cx="568657" cy="4641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a:off x="6848326" y="4369656"/>
            <a:ext cx="568657" cy="464176"/>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772228" y="2293384"/>
            <a:ext cx="945643" cy="369332"/>
          </a:xfrm>
          <a:prstGeom prst="rect">
            <a:avLst/>
          </a:prstGeom>
          <a:noFill/>
        </p:spPr>
        <p:txBody>
          <a:bodyPr wrap="none" rtlCol="0">
            <a:spAutoFit/>
          </a:bodyPr>
          <a:lstStyle/>
          <a:p>
            <a:r>
              <a:rPr lang="en-US" dirty="0" smtClean="0"/>
              <a:t>MEXICO</a:t>
            </a:r>
            <a:endParaRPr lang="en-US" dirty="0"/>
          </a:p>
        </p:txBody>
      </p:sp>
      <p:sp>
        <p:nvSpPr>
          <p:cNvPr id="40" name="Rectangle 39"/>
          <p:cNvSpPr/>
          <p:nvPr/>
        </p:nvSpPr>
        <p:spPr>
          <a:xfrm>
            <a:off x="4951017" y="2046127"/>
            <a:ext cx="397866" cy="215444"/>
          </a:xfrm>
          <a:prstGeom prst="rect">
            <a:avLst/>
          </a:prstGeom>
        </p:spPr>
        <p:txBody>
          <a:bodyPr wrap="none">
            <a:spAutoFit/>
          </a:bodyPr>
          <a:lstStyle/>
          <a:p>
            <a:r>
              <a:rPr lang="en-US" sz="800" b="1" strike="sngStrike" dirty="0"/>
              <a:t>FACE</a:t>
            </a:r>
            <a:endParaRPr lang="en-US" sz="800" dirty="0"/>
          </a:p>
        </p:txBody>
      </p:sp>
      <p:sp>
        <p:nvSpPr>
          <p:cNvPr id="41" name="TextBox 40"/>
          <p:cNvSpPr txBox="1"/>
          <p:nvPr/>
        </p:nvSpPr>
        <p:spPr>
          <a:xfrm>
            <a:off x="6543339" y="3691457"/>
            <a:ext cx="1008609" cy="369332"/>
          </a:xfrm>
          <a:prstGeom prst="rect">
            <a:avLst/>
          </a:prstGeom>
          <a:noFill/>
        </p:spPr>
        <p:txBody>
          <a:bodyPr wrap="none" rtlCol="0">
            <a:spAutoFit/>
          </a:bodyPr>
          <a:lstStyle/>
          <a:p>
            <a:r>
              <a:rPr lang="en-US" dirty="0" smtClean="0"/>
              <a:t>RUSSIAN</a:t>
            </a:r>
            <a:endParaRPr lang="en-US" dirty="0"/>
          </a:p>
        </p:txBody>
      </p:sp>
      <p:sp>
        <p:nvSpPr>
          <p:cNvPr id="42" name="Rectangle 41"/>
          <p:cNvSpPr/>
          <p:nvPr/>
        </p:nvSpPr>
        <p:spPr>
          <a:xfrm>
            <a:off x="6145473" y="2581136"/>
            <a:ext cx="397866" cy="215444"/>
          </a:xfrm>
          <a:prstGeom prst="rect">
            <a:avLst/>
          </a:prstGeom>
        </p:spPr>
        <p:txBody>
          <a:bodyPr wrap="none">
            <a:spAutoFit/>
          </a:bodyPr>
          <a:lstStyle/>
          <a:p>
            <a:r>
              <a:rPr lang="en-US" sz="800" b="1" strike="sngStrike" dirty="0"/>
              <a:t>FACE</a:t>
            </a:r>
            <a:endParaRPr lang="en-US" sz="800" dirty="0"/>
          </a:p>
        </p:txBody>
      </p:sp>
      <p:sp>
        <p:nvSpPr>
          <p:cNvPr id="43" name="TextBox 42"/>
          <p:cNvSpPr txBox="1"/>
          <p:nvPr/>
        </p:nvSpPr>
        <p:spPr>
          <a:xfrm>
            <a:off x="6055083" y="2948980"/>
            <a:ext cx="1159292" cy="369332"/>
          </a:xfrm>
          <a:prstGeom prst="rect">
            <a:avLst/>
          </a:prstGeom>
          <a:noFill/>
        </p:spPr>
        <p:txBody>
          <a:bodyPr wrap="none" rtlCol="0">
            <a:spAutoFit/>
          </a:bodyPr>
          <a:lstStyle/>
          <a:p>
            <a:r>
              <a:rPr lang="en-US" dirty="0" smtClean="0"/>
              <a:t>GERMANY</a:t>
            </a:r>
            <a:endParaRPr lang="en-US" dirty="0"/>
          </a:p>
        </p:txBody>
      </p:sp>
      <p:sp>
        <p:nvSpPr>
          <p:cNvPr id="3" name="TextBox 2"/>
          <p:cNvSpPr txBox="1"/>
          <p:nvPr/>
        </p:nvSpPr>
        <p:spPr>
          <a:xfrm>
            <a:off x="8006862" y="3691457"/>
            <a:ext cx="1067215" cy="369332"/>
          </a:xfrm>
          <a:prstGeom prst="rect">
            <a:avLst/>
          </a:prstGeom>
          <a:noFill/>
        </p:spPr>
        <p:txBody>
          <a:bodyPr wrap="none" rtlCol="0">
            <a:spAutoFit/>
          </a:bodyPr>
          <a:lstStyle/>
          <a:p>
            <a:r>
              <a:rPr lang="en-US" dirty="0" smtClean="0"/>
              <a:t>Paul </a:t>
            </a:r>
            <a:r>
              <a:rPr lang="en-US" dirty="0" err="1" smtClean="0"/>
              <a:t>Sr</a:t>
            </a:r>
            <a:r>
              <a:rPr lang="en-US" dirty="0" smtClean="0"/>
              <a:t>, Jr</a:t>
            </a:r>
            <a:endParaRPr lang="en-US" dirty="0"/>
          </a:p>
        </p:txBody>
      </p:sp>
      <p:sp>
        <p:nvSpPr>
          <p:cNvPr id="18" name="Rectangle 17"/>
          <p:cNvSpPr/>
          <p:nvPr/>
        </p:nvSpPr>
        <p:spPr>
          <a:xfrm>
            <a:off x="2245086" y="4334487"/>
            <a:ext cx="1638590" cy="230832"/>
          </a:xfrm>
          <a:prstGeom prst="rect">
            <a:avLst/>
          </a:prstGeom>
        </p:spPr>
        <p:txBody>
          <a:bodyPr wrap="none">
            <a:spAutoFit/>
          </a:bodyPr>
          <a:lstStyle/>
          <a:p>
            <a:r>
              <a:rPr lang="en-US" sz="900" dirty="0" smtClean="0"/>
              <a:t>MEXICAN, GERMANY, RUSSIAN</a:t>
            </a:r>
            <a:endParaRPr lang="en-US" sz="900" dirty="0"/>
          </a:p>
        </p:txBody>
      </p:sp>
      <p:cxnSp>
        <p:nvCxnSpPr>
          <p:cNvPr id="25" name="Straight Connector 24"/>
          <p:cNvCxnSpPr/>
          <p:nvPr/>
        </p:nvCxnSpPr>
        <p:spPr>
          <a:xfrm flipV="1">
            <a:off x="8124092" y="3446585"/>
            <a:ext cx="1219200" cy="887902"/>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3"/>
          <a:stretch>
            <a:fillRect/>
          </a:stretch>
        </p:blipFill>
        <p:spPr>
          <a:xfrm>
            <a:off x="7481609" y="1091136"/>
            <a:ext cx="2249556" cy="1602764"/>
          </a:xfrm>
          <a:prstGeom prst="rect">
            <a:avLst/>
          </a:prstGeom>
        </p:spPr>
      </p:pic>
      <p:sp>
        <p:nvSpPr>
          <p:cNvPr id="44" name="TextBox 43"/>
          <p:cNvSpPr txBox="1"/>
          <p:nvPr/>
        </p:nvSpPr>
        <p:spPr>
          <a:xfrm>
            <a:off x="4528235" y="973428"/>
            <a:ext cx="2932149" cy="923330"/>
          </a:xfrm>
          <a:prstGeom prst="rect">
            <a:avLst/>
          </a:prstGeom>
          <a:noFill/>
        </p:spPr>
        <p:txBody>
          <a:bodyPr wrap="none" rtlCol="0">
            <a:spAutoFit/>
          </a:bodyPr>
          <a:lstStyle/>
          <a:p>
            <a:r>
              <a:rPr lang="en-US" strike="sngStrike" dirty="0" smtClean="0"/>
              <a:t>x/y</a:t>
            </a:r>
          </a:p>
          <a:p>
            <a:r>
              <a:rPr lang="en-US" dirty="0" smtClean="0"/>
              <a:t>!HOMCIDE:AUSLAENDER</a:t>
            </a:r>
          </a:p>
          <a:p>
            <a:r>
              <a:rPr lang="en-US" dirty="0" err="1" smtClean="0"/>
              <a:t>Invert:HOMCDI:AUSLAENDER</a:t>
            </a:r>
            <a:endParaRPr lang="en-US" dirty="0"/>
          </a:p>
        </p:txBody>
      </p:sp>
      <p:pic>
        <p:nvPicPr>
          <p:cNvPr id="45" name="Picture 4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3940" y="5358126"/>
            <a:ext cx="974449" cy="920313"/>
          </a:xfrm>
          <a:prstGeom prst="rect">
            <a:avLst/>
          </a:prstGeom>
        </p:spPr>
      </p:pic>
      <p:sp>
        <p:nvSpPr>
          <p:cNvPr id="46" name="Rectangle 45"/>
          <p:cNvSpPr/>
          <p:nvPr/>
        </p:nvSpPr>
        <p:spPr>
          <a:xfrm>
            <a:off x="9243940" y="4988794"/>
            <a:ext cx="1813317" cy="369332"/>
          </a:xfrm>
          <a:prstGeom prst="rect">
            <a:avLst/>
          </a:prstGeom>
        </p:spPr>
        <p:txBody>
          <a:bodyPr wrap="none">
            <a:spAutoFit/>
          </a:bodyPr>
          <a:lstStyle/>
          <a:p>
            <a:r>
              <a:rPr lang="en-US" dirty="0">
                <a:solidFill>
                  <a:srgbClr val="3366CC"/>
                </a:solidFill>
                <a:latin typeface="Arial" panose="020B0604020202020204" pitchFamily="34" charset="0"/>
                <a:hlinkClick r:id="rId5" tooltip="Sergei Udaltsov"/>
              </a:rPr>
              <a:t>Sergei </a:t>
            </a:r>
            <a:r>
              <a:rPr lang="en-US" dirty="0" err="1">
                <a:solidFill>
                  <a:srgbClr val="3366CC"/>
                </a:solidFill>
                <a:latin typeface="Arial" panose="020B0604020202020204" pitchFamily="34" charset="0"/>
                <a:hlinkClick r:id="rId5" tooltip="Sergei Udaltsov"/>
              </a:rPr>
              <a:t>Udaltsov</a:t>
            </a:r>
            <a:endParaRPr lang="en-US" dirty="0"/>
          </a:p>
        </p:txBody>
      </p:sp>
      <p:cxnSp>
        <p:nvCxnSpPr>
          <p:cNvPr id="48" name="Straight Connector 47"/>
          <p:cNvCxnSpPr/>
          <p:nvPr/>
        </p:nvCxnSpPr>
        <p:spPr>
          <a:xfrm>
            <a:off x="8540469" y="5173460"/>
            <a:ext cx="2854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8733692" y="5875937"/>
            <a:ext cx="1852246" cy="2344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8455530" y="3973131"/>
            <a:ext cx="3488712" cy="1107996"/>
          </a:xfrm>
          <a:prstGeom prst="rect">
            <a:avLst/>
          </a:prstGeom>
          <a:noFill/>
        </p:spPr>
        <p:txBody>
          <a:bodyPr wrap="none" rtlCol="0">
            <a:spAutoFit/>
          </a:bodyPr>
          <a:lstStyle/>
          <a:p>
            <a:r>
              <a:rPr lang="en-US" sz="1600" b="1" dirty="0" smtClean="0"/>
              <a:t>INT.LEFT</a:t>
            </a:r>
            <a:r>
              <a:rPr lang="en-US" sz="6600" b="1" dirty="0" smtClean="0"/>
              <a:t> FRONT</a:t>
            </a:r>
            <a:endParaRPr lang="en-US" sz="6600" b="1" dirty="0"/>
          </a:p>
        </p:txBody>
      </p:sp>
      <p:cxnSp>
        <p:nvCxnSpPr>
          <p:cNvPr id="53" name="Straight Connector 52"/>
          <p:cNvCxnSpPr/>
          <p:nvPr/>
        </p:nvCxnSpPr>
        <p:spPr>
          <a:xfrm>
            <a:off x="8540270" y="4960111"/>
            <a:ext cx="3244101"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6799" y="5032068"/>
            <a:ext cx="787842" cy="787842"/>
          </a:xfrm>
          <a:prstGeom prst="rect">
            <a:avLst/>
          </a:prstGeom>
        </p:spPr>
      </p:pic>
      <p:cxnSp>
        <p:nvCxnSpPr>
          <p:cNvPr id="57" name="Straight Connector 56"/>
          <p:cNvCxnSpPr/>
          <p:nvPr/>
        </p:nvCxnSpPr>
        <p:spPr>
          <a:xfrm flipH="1" flipV="1">
            <a:off x="10843846" y="4988794"/>
            <a:ext cx="1348154" cy="128964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58250" y="5875937"/>
            <a:ext cx="506290" cy="506290"/>
          </a:xfrm>
          <a:prstGeom prst="rect">
            <a:avLst/>
          </a:prstGeom>
        </p:spPr>
      </p:pic>
      <p:pic>
        <p:nvPicPr>
          <p:cNvPr id="59" name="Picture 5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517923" y="5848433"/>
            <a:ext cx="454876" cy="454876"/>
          </a:xfrm>
          <a:prstGeom prst="rect">
            <a:avLst/>
          </a:prstGeom>
        </p:spPr>
      </p:pic>
      <p:cxnSp>
        <p:nvCxnSpPr>
          <p:cNvPr id="60" name="Straight Connector 59"/>
          <p:cNvCxnSpPr/>
          <p:nvPr/>
        </p:nvCxnSpPr>
        <p:spPr>
          <a:xfrm flipH="1" flipV="1">
            <a:off x="10843846" y="6075871"/>
            <a:ext cx="1175813" cy="16789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88634" y="5131657"/>
            <a:ext cx="533400" cy="523875"/>
          </a:xfrm>
          <a:prstGeom prst="rect">
            <a:avLst/>
          </a:prstGeom>
        </p:spPr>
      </p:pic>
      <p:sp>
        <p:nvSpPr>
          <p:cNvPr id="63" name="Left Brace 62"/>
          <p:cNvSpPr/>
          <p:nvPr/>
        </p:nvSpPr>
        <p:spPr>
          <a:xfrm>
            <a:off x="8124092" y="4449903"/>
            <a:ext cx="540420" cy="22674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4" name="Picture 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6062" y="4910130"/>
            <a:ext cx="1392054" cy="786813"/>
          </a:xfrm>
          <a:prstGeom prst="rect">
            <a:avLst/>
          </a:prstGeom>
        </p:spPr>
      </p:pic>
      <p:pic>
        <p:nvPicPr>
          <p:cNvPr id="65" name="Picture 6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27146" y="4616793"/>
            <a:ext cx="1849951" cy="1202468"/>
          </a:xfrm>
          <a:prstGeom prst="rect">
            <a:avLst/>
          </a:prstGeom>
        </p:spPr>
      </p:pic>
      <p:sp>
        <p:nvSpPr>
          <p:cNvPr id="66" name="TextBox 65"/>
          <p:cNvSpPr txBox="1"/>
          <p:nvPr/>
        </p:nvSpPr>
        <p:spPr>
          <a:xfrm>
            <a:off x="4663485" y="5955273"/>
            <a:ext cx="479618" cy="923330"/>
          </a:xfrm>
          <a:prstGeom prst="rect">
            <a:avLst/>
          </a:prstGeom>
          <a:noFill/>
        </p:spPr>
        <p:txBody>
          <a:bodyPr wrap="none" rtlCol="0">
            <a:spAutoFit/>
          </a:bodyPr>
          <a:lstStyle/>
          <a:p>
            <a:r>
              <a:rPr lang="en-US" dirty="0" err="1" smtClean="0"/>
              <a:t>Alg</a:t>
            </a:r>
            <a:endParaRPr lang="en-US" dirty="0" smtClean="0"/>
          </a:p>
          <a:p>
            <a:r>
              <a:rPr lang="en-US" dirty="0"/>
              <a:t> </a:t>
            </a:r>
            <a:r>
              <a:rPr lang="en-US" dirty="0" smtClean="0"/>
              <a:t> </a:t>
            </a:r>
          </a:p>
          <a:p>
            <a:r>
              <a:rPr lang="en-US" dirty="0"/>
              <a:t> </a:t>
            </a:r>
          </a:p>
        </p:txBody>
      </p:sp>
      <p:sp>
        <p:nvSpPr>
          <p:cNvPr id="67" name="Rectangle 66"/>
          <p:cNvSpPr/>
          <p:nvPr/>
        </p:nvSpPr>
        <p:spPr>
          <a:xfrm>
            <a:off x="844062" y="4910130"/>
            <a:ext cx="2077973" cy="812327"/>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smtClean="0"/>
              <a:t>deere</a:t>
            </a:r>
            <a:endParaRPr lang="en-US" sz="800" strike="sngStrike" dirty="0"/>
          </a:p>
        </p:txBody>
      </p:sp>
      <p:sp>
        <p:nvSpPr>
          <p:cNvPr id="68" name="TextBox 67"/>
          <p:cNvSpPr txBox="1"/>
          <p:nvPr/>
        </p:nvSpPr>
        <p:spPr>
          <a:xfrm>
            <a:off x="884824" y="4896461"/>
            <a:ext cx="1653466" cy="369332"/>
          </a:xfrm>
          <a:prstGeom prst="rect">
            <a:avLst/>
          </a:prstGeom>
          <a:noFill/>
        </p:spPr>
        <p:txBody>
          <a:bodyPr wrap="none" rtlCol="0">
            <a:spAutoFit/>
          </a:bodyPr>
          <a:lstStyle/>
          <a:p>
            <a:r>
              <a:rPr lang="en-US" strike="sngStrike" dirty="0" smtClean="0"/>
              <a:t>IBM Republican</a:t>
            </a:r>
            <a:endParaRPr lang="en-US" strike="sngStrike" dirty="0"/>
          </a:p>
        </p:txBody>
      </p:sp>
      <p:sp>
        <p:nvSpPr>
          <p:cNvPr id="69" name="Rectangle 68"/>
          <p:cNvSpPr/>
          <p:nvPr/>
        </p:nvSpPr>
        <p:spPr>
          <a:xfrm>
            <a:off x="787838" y="5790484"/>
            <a:ext cx="3281219" cy="646331"/>
          </a:xfrm>
          <a:prstGeom prst="rect">
            <a:avLst/>
          </a:prstGeom>
        </p:spPr>
        <p:txBody>
          <a:bodyPr wrap="none">
            <a:spAutoFit/>
          </a:bodyPr>
          <a:lstStyle/>
          <a:p>
            <a:r>
              <a:rPr lang="en-US" strike="sngStrike" dirty="0" err="1"/>
              <a:t>cacki</a:t>
            </a:r>
            <a:r>
              <a:rPr lang="en-US" strike="sngStrike" dirty="0"/>
              <a:t> pants </a:t>
            </a:r>
            <a:r>
              <a:rPr lang="en-US" strike="sngStrike" dirty="0" err="1"/>
              <a:t>brwon</a:t>
            </a:r>
            <a:r>
              <a:rPr lang="en-US" strike="sngStrike" dirty="0"/>
              <a:t> </a:t>
            </a:r>
            <a:r>
              <a:rPr lang="en-US" strike="sngStrike" dirty="0" err="1"/>
              <a:t>busines</a:t>
            </a:r>
            <a:r>
              <a:rPr lang="en-US" strike="sngStrike" dirty="0"/>
              <a:t> </a:t>
            </a:r>
            <a:r>
              <a:rPr lang="en-US" strike="sngStrike" dirty="0" smtClean="0"/>
              <a:t>casual</a:t>
            </a:r>
          </a:p>
          <a:p>
            <a:r>
              <a:rPr lang="en-US" dirty="0" smtClean="0"/>
              <a:t>Jeff</a:t>
            </a:r>
            <a:endParaRPr lang="en-US" dirty="0"/>
          </a:p>
        </p:txBody>
      </p:sp>
      <p:pic>
        <p:nvPicPr>
          <p:cNvPr id="70" name="Picture 69"/>
          <p:cNvPicPr>
            <a:picLocks noChangeAspect="1"/>
          </p:cNvPicPr>
          <p:nvPr/>
        </p:nvPicPr>
        <p:blipFill>
          <a:blip r:embed="rId12"/>
          <a:stretch>
            <a:fillRect/>
          </a:stretch>
        </p:blipFill>
        <p:spPr>
          <a:xfrm>
            <a:off x="1493399" y="5218027"/>
            <a:ext cx="769661" cy="1402494"/>
          </a:xfrm>
          <a:prstGeom prst="rect">
            <a:avLst/>
          </a:prstGeom>
        </p:spPr>
      </p:pic>
      <p:cxnSp>
        <p:nvCxnSpPr>
          <p:cNvPr id="72" name="Straight Connector 71"/>
          <p:cNvCxnSpPr>
            <a:stCxn id="69" idx="1"/>
          </p:cNvCxnSpPr>
          <p:nvPr/>
        </p:nvCxnSpPr>
        <p:spPr>
          <a:xfrm>
            <a:off x="787838" y="6113650"/>
            <a:ext cx="705561" cy="323165"/>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31112" y="6324125"/>
            <a:ext cx="7825284" cy="492443"/>
          </a:xfrm>
          <a:prstGeom prst="rect">
            <a:avLst/>
          </a:prstGeom>
          <a:noFill/>
        </p:spPr>
        <p:txBody>
          <a:bodyPr wrap="none" rtlCol="0">
            <a:spAutoFit/>
          </a:bodyPr>
          <a:lstStyle/>
          <a:p>
            <a:r>
              <a:rPr lang="en-US" dirty="0" err="1" smtClean="0"/>
              <a:t>PENTAOGN.</a:t>
            </a:r>
            <a:r>
              <a:rPr lang="en-US" strike="sngStrike" dirty="0" err="1" smtClean="0"/>
              <a:t>emea</a:t>
            </a:r>
            <a:r>
              <a:rPr lang="en-US" b="1" strike="sngStrike" dirty="0" err="1" smtClean="0"/>
              <a:t>.</a:t>
            </a:r>
            <a:r>
              <a:rPr lang="en-US" b="1" dirty="0" err="1" smtClean="0"/>
              <a:t>IMPORT</a:t>
            </a:r>
            <a:r>
              <a:rPr lang="en-US" b="1" dirty="0" smtClean="0"/>
              <a:t>-</a:t>
            </a:r>
            <a:r>
              <a:rPr lang="en-US" strike="sngStrike" dirty="0" smtClean="0"/>
              <a:t>de</a:t>
            </a:r>
            <a:r>
              <a:rPr lang="en-US" dirty="0" smtClean="0"/>
              <a:t>  VIFINGA </a:t>
            </a:r>
            <a:r>
              <a:rPr lang="en-US" dirty="0" err="1" smtClean="0"/>
              <a:t>MARY</a:t>
            </a:r>
            <a:r>
              <a:rPr lang="en-US" strike="sngStrike" dirty="0" err="1" smtClean="0"/>
              <a:t>.aei.maxplank.marx</a:t>
            </a:r>
            <a:r>
              <a:rPr lang="en-US" dirty="0" smtClean="0"/>
              <a:t> </a:t>
            </a:r>
            <a:r>
              <a:rPr lang="en-US" strike="sngStrike" dirty="0" smtClean="0"/>
              <a:t>(decommission)</a:t>
            </a:r>
          </a:p>
          <a:p>
            <a:r>
              <a:rPr lang="en-US" sz="800" dirty="0" smtClean="0"/>
              <a:t>HOMCIDE:JOERGE ( </a:t>
            </a:r>
            <a:r>
              <a:rPr lang="en-US" sz="800" strike="sngStrike" dirty="0" err="1" smtClean="0"/>
              <a:t>joerge</a:t>
            </a:r>
            <a:r>
              <a:rPr lang="en-US" sz="800" strike="sngStrike" dirty="0" smtClean="0"/>
              <a:t> joined john </a:t>
            </a:r>
            <a:r>
              <a:rPr lang="en-US" sz="800" strike="sngStrike" dirty="0" err="1" smtClean="0"/>
              <a:t>deere</a:t>
            </a:r>
            <a:r>
              <a:rPr lang="en-US" sz="800" strike="sngStrike" dirty="0" smtClean="0"/>
              <a:t>, free soda</a:t>
            </a:r>
            <a:r>
              <a:rPr lang="en-US" sz="800" dirty="0" smtClean="0"/>
              <a:t> KOCHEMANN)</a:t>
            </a:r>
            <a:endParaRPr lang="en-US" sz="800" dirty="0"/>
          </a:p>
        </p:txBody>
      </p:sp>
      <p:cxnSp>
        <p:nvCxnSpPr>
          <p:cNvPr id="75" name="Straight Connector 74"/>
          <p:cNvCxnSpPr/>
          <p:nvPr/>
        </p:nvCxnSpPr>
        <p:spPr>
          <a:xfrm>
            <a:off x="9659815" y="3856892"/>
            <a:ext cx="1298435" cy="670237"/>
          </a:xfrm>
          <a:prstGeom prst="line">
            <a:avLst/>
          </a:prstGeom>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13"/>
          <a:stretch>
            <a:fillRect/>
          </a:stretch>
        </p:blipFill>
        <p:spPr>
          <a:xfrm>
            <a:off x="109714" y="5149474"/>
            <a:ext cx="776764" cy="1175278"/>
          </a:xfrm>
          <a:prstGeom prst="rect">
            <a:avLst/>
          </a:prstGeom>
        </p:spPr>
      </p:pic>
      <p:sp>
        <p:nvSpPr>
          <p:cNvPr id="77" name="TextBox 76"/>
          <p:cNvSpPr txBox="1"/>
          <p:nvPr/>
        </p:nvSpPr>
        <p:spPr>
          <a:xfrm>
            <a:off x="586154" y="4369656"/>
            <a:ext cx="2171044" cy="646331"/>
          </a:xfrm>
          <a:prstGeom prst="rect">
            <a:avLst/>
          </a:prstGeom>
          <a:noFill/>
        </p:spPr>
        <p:txBody>
          <a:bodyPr wrap="none" rtlCol="0">
            <a:spAutoFit/>
          </a:bodyPr>
          <a:lstStyle/>
          <a:p>
            <a:r>
              <a:rPr lang="en-US" dirty="0" smtClean="0"/>
              <a:t>HOMICDIE:JOER</a:t>
            </a:r>
          </a:p>
          <a:p>
            <a:r>
              <a:rPr lang="en-US" dirty="0" smtClean="0"/>
              <a:t>KOCHMANN</a:t>
            </a:r>
            <a:r>
              <a:rPr lang="en-US" sz="800" strike="sngStrike" dirty="0" smtClean="0"/>
              <a:t>(</a:t>
            </a:r>
            <a:r>
              <a:rPr lang="en-US" sz="800" strike="sngStrike" dirty="0" err="1" smtClean="0"/>
              <a:t>machine;diet</a:t>
            </a:r>
            <a:r>
              <a:rPr lang="en-US" sz="800" strike="sngStrike" dirty="0" smtClean="0"/>
              <a:t> coke)</a:t>
            </a:r>
            <a:endParaRPr lang="en-US" sz="800" strike="sngStrike" dirty="0"/>
          </a:p>
        </p:txBody>
      </p:sp>
      <p:sp>
        <p:nvSpPr>
          <p:cNvPr id="78" name="TextBox 77"/>
          <p:cNvSpPr txBox="1"/>
          <p:nvPr/>
        </p:nvSpPr>
        <p:spPr>
          <a:xfrm>
            <a:off x="207556" y="3813059"/>
            <a:ext cx="1730602" cy="646331"/>
          </a:xfrm>
          <a:prstGeom prst="rect">
            <a:avLst/>
          </a:prstGeom>
          <a:noFill/>
        </p:spPr>
        <p:txBody>
          <a:bodyPr wrap="none" rtlCol="0">
            <a:spAutoFit/>
          </a:bodyPr>
          <a:lstStyle/>
          <a:p>
            <a:r>
              <a:rPr lang="en-US" dirty="0" err="1" smtClean="0"/>
              <a:t>CPVA.</a:t>
            </a:r>
            <a:r>
              <a:rPr lang="en-US" sz="800" strike="sngStrike" dirty="0" err="1" smtClean="0"/>
              <a:t>Lifelong</a:t>
            </a:r>
            <a:r>
              <a:rPr lang="en-US" sz="800" strike="sngStrike" dirty="0" smtClean="0"/>
              <a:t> illnes</a:t>
            </a:r>
            <a:r>
              <a:rPr lang="en-US" dirty="0" smtClean="0"/>
              <a:t>s</a:t>
            </a:r>
          </a:p>
          <a:p>
            <a:r>
              <a:rPr lang="en-US" dirty="0" smtClean="0"/>
              <a:t>Hawaii,</a:t>
            </a:r>
            <a:r>
              <a:rPr lang="en-US" sz="800" strike="sngStrike" dirty="0" smtClean="0"/>
              <a:t> </a:t>
            </a:r>
            <a:r>
              <a:rPr lang="en-US" sz="800" strike="sngStrike" dirty="0" err="1" smtClean="0"/>
              <a:t>Jurasi</a:t>
            </a:r>
            <a:r>
              <a:rPr lang="en-US" sz="800" strike="sngStrike" dirty="0" smtClean="0"/>
              <a:t> Park(</a:t>
            </a:r>
            <a:r>
              <a:rPr lang="en-US" sz="800" strike="sngStrike" dirty="0" err="1" smtClean="0"/>
              <a:t>lekemie</a:t>
            </a:r>
            <a:r>
              <a:rPr lang="en-US" sz="800" strike="sngStrike" dirty="0" smtClean="0"/>
              <a:t>)</a:t>
            </a:r>
            <a:endParaRPr lang="en-US" sz="800" strike="sngStrike" dirty="0"/>
          </a:p>
        </p:txBody>
      </p:sp>
      <p:sp>
        <p:nvSpPr>
          <p:cNvPr id="79" name="TextBox 78"/>
          <p:cNvSpPr txBox="1"/>
          <p:nvPr/>
        </p:nvSpPr>
        <p:spPr>
          <a:xfrm>
            <a:off x="213070" y="3618906"/>
            <a:ext cx="2096792" cy="369332"/>
          </a:xfrm>
          <a:prstGeom prst="rect">
            <a:avLst/>
          </a:prstGeom>
          <a:noFill/>
        </p:spPr>
        <p:txBody>
          <a:bodyPr wrap="none" rtlCol="0">
            <a:spAutoFit/>
          </a:bodyPr>
          <a:lstStyle/>
          <a:p>
            <a:r>
              <a:rPr lang="en-US" dirty="0" smtClean="0"/>
              <a:t>HOMCIDE:CHANLOR</a:t>
            </a:r>
            <a:endParaRPr lang="en-US" dirty="0"/>
          </a:p>
        </p:txBody>
      </p:sp>
      <p:pic>
        <p:nvPicPr>
          <p:cNvPr id="81" name="Picture 80"/>
          <p:cNvPicPr>
            <a:picLocks noChangeAspect="1"/>
          </p:cNvPicPr>
          <p:nvPr/>
        </p:nvPicPr>
        <p:blipFill>
          <a:blip r:embed="rId13"/>
          <a:stretch>
            <a:fillRect/>
          </a:stretch>
        </p:blipFill>
        <p:spPr>
          <a:xfrm>
            <a:off x="161297" y="2310242"/>
            <a:ext cx="1630092" cy="2466401"/>
          </a:xfrm>
          <a:prstGeom prst="rect">
            <a:avLst/>
          </a:prstGeom>
        </p:spPr>
      </p:pic>
      <p:pic>
        <p:nvPicPr>
          <p:cNvPr id="80" name="Picture 7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982" y="928560"/>
            <a:ext cx="1190065" cy="1591287"/>
          </a:xfrm>
          <a:prstGeom prst="rect">
            <a:avLst/>
          </a:prstGeom>
        </p:spPr>
      </p:pic>
      <p:sp>
        <p:nvSpPr>
          <p:cNvPr id="82" name="TextBox 81"/>
          <p:cNvSpPr txBox="1"/>
          <p:nvPr/>
        </p:nvSpPr>
        <p:spPr>
          <a:xfrm>
            <a:off x="1791389" y="1242646"/>
            <a:ext cx="2042675" cy="615553"/>
          </a:xfrm>
          <a:prstGeom prst="rect">
            <a:avLst/>
          </a:prstGeom>
          <a:noFill/>
        </p:spPr>
        <p:txBody>
          <a:bodyPr wrap="none" rtlCol="0">
            <a:spAutoFit/>
          </a:bodyPr>
          <a:lstStyle/>
          <a:p>
            <a:r>
              <a:rPr lang="en-US" dirty="0" smtClean="0"/>
              <a:t>20 </a:t>
            </a:r>
            <a:r>
              <a:rPr lang="en-US" dirty="0" err="1" smtClean="0"/>
              <a:t>mintues</a:t>
            </a:r>
            <a:endParaRPr lang="en-US" dirty="0"/>
          </a:p>
          <a:p>
            <a:r>
              <a:rPr lang="en-US" sz="1600" b="1" dirty="0" smtClean="0"/>
              <a:t>INT(US).RIGHT.FRONT</a:t>
            </a:r>
            <a:endParaRPr lang="en-US" sz="1600" b="1" dirty="0"/>
          </a:p>
        </p:txBody>
      </p:sp>
      <p:sp>
        <p:nvSpPr>
          <p:cNvPr id="83" name="TextBox 82"/>
          <p:cNvSpPr txBox="1"/>
          <p:nvPr/>
        </p:nvSpPr>
        <p:spPr>
          <a:xfrm>
            <a:off x="1702565" y="1787828"/>
            <a:ext cx="3922677" cy="369332"/>
          </a:xfrm>
          <a:prstGeom prst="rect">
            <a:avLst/>
          </a:prstGeom>
          <a:noFill/>
        </p:spPr>
        <p:txBody>
          <a:bodyPr wrap="none" rtlCol="0">
            <a:spAutoFit/>
          </a:bodyPr>
          <a:lstStyle/>
          <a:p>
            <a:r>
              <a:rPr lang="en-US" strike="sngStrike" dirty="0" smtClean="0"/>
              <a:t>-</a:t>
            </a:r>
            <a:r>
              <a:rPr lang="en-US" dirty="0" smtClean="0"/>
              <a:t> </a:t>
            </a:r>
            <a:r>
              <a:rPr lang="en-US" strike="sngStrike" dirty="0" smtClean="0"/>
              <a:t>IBM.ITIL.TICKET:  </a:t>
            </a:r>
            <a:r>
              <a:rPr lang="en-US" strike="sngStrike" dirty="0" err="1" smtClean="0"/>
              <a:t>vote.bill.int.left.front</a:t>
            </a:r>
            <a:endParaRPr lang="en-US" strike="sngStrike" dirty="0"/>
          </a:p>
        </p:txBody>
      </p:sp>
      <p:sp>
        <p:nvSpPr>
          <p:cNvPr id="84" name="Rectangle 83"/>
          <p:cNvSpPr/>
          <p:nvPr/>
        </p:nvSpPr>
        <p:spPr>
          <a:xfrm>
            <a:off x="2211627" y="2038070"/>
            <a:ext cx="1348446" cy="230832"/>
          </a:xfrm>
          <a:prstGeom prst="rect">
            <a:avLst/>
          </a:prstGeom>
        </p:spPr>
        <p:txBody>
          <a:bodyPr wrap="none">
            <a:spAutoFit/>
          </a:bodyPr>
          <a:lstStyle/>
          <a:p>
            <a:r>
              <a:rPr lang="en-US" sz="900" dirty="0"/>
              <a:t>legislation </a:t>
            </a:r>
            <a:r>
              <a:rPr lang="en-US" sz="900" dirty="0" err="1"/>
              <a:t>vladimir</a:t>
            </a:r>
            <a:r>
              <a:rPr lang="en-US" sz="900" dirty="0"/>
              <a:t> </a:t>
            </a:r>
            <a:r>
              <a:rPr lang="en-US" sz="900" dirty="0" err="1"/>
              <a:t>putin</a:t>
            </a:r>
            <a:endParaRPr lang="en-US" sz="900" dirty="0"/>
          </a:p>
        </p:txBody>
      </p:sp>
      <p:sp>
        <p:nvSpPr>
          <p:cNvPr id="85" name="TextBox 84"/>
          <p:cNvSpPr txBox="1"/>
          <p:nvPr/>
        </p:nvSpPr>
        <p:spPr>
          <a:xfrm>
            <a:off x="1791389" y="917221"/>
            <a:ext cx="4281300" cy="369332"/>
          </a:xfrm>
          <a:prstGeom prst="rect">
            <a:avLst/>
          </a:prstGeom>
          <a:noFill/>
        </p:spPr>
        <p:txBody>
          <a:bodyPr wrap="none" rtlCol="0">
            <a:spAutoFit/>
          </a:bodyPr>
          <a:lstStyle/>
          <a:p>
            <a:r>
              <a:rPr lang="en-US" b="1" dirty="0" smtClean="0"/>
              <a:t>JOESPHE</a:t>
            </a:r>
            <a:r>
              <a:rPr lang="en-US" dirty="0" smtClean="0"/>
              <a:t> </a:t>
            </a:r>
            <a:r>
              <a:rPr lang="en-US" sz="800" strike="sngStrike" dirty="0" smtClean="0"/>
              <a:t>(votes influences, t-</a:t>
            </a:r>
            <a:r>
              <a:rPr lang="en-US" sz="800" strike="sngStrike" dirty="0" err="1" smtClean="0"/>
              <a:t>shrit</a:t>
            </a:r>
            <a:r>
              <a:rPr lang="en-US" dirty="0" smtClean="0"/>
              <a:t> NAME CHANE(</a:t>
            </a:r>
            <a:r>
              <a:rPr lang="en-US" sz="800" strike="sngStrike" dirty="0" smtClean="0"/>
              <a:t>0.00001 free pizza)</a:t>
            </a:r>
            <a:endParaRPr lang="en-US" sz="800" strike="sngStrike" dirty="0"/>
          </a:p>
        </p:txBody>
      </p:sp>
    </p:spTree>
    <p:extLst>
      <p:ext uri="{BB962C8B-B14F-4D97-AF65-F5344CB8AC3E}">
        <p14:creationId xmlns:p14="http://schemas.microsoft.com/office/powerpoint/2010/main" val="41397511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Arrow Connector 61"/>
          <p:cNvCxnSpPr>
            <a:stCxn id="59" idx="1"/>
          </p:cNvCxnSpPr>
          <p:nvPr/>
        </p:nvCxnSpPr>
        <p:spPr>
          <a:xfrm flipH="1" flipV="1">
            <a:off x="4574262" y="2950706"/>
            <a:ext cx="4726860" cy="1612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003" y="2743200"/>
            <a:ext cx="1190065" cy="1591287"/>
          </a:xfrm>
          <a:prstGeom prst="rect">
            <a:avLst/>
          </a:prstGeom>
        </p:spPr>
      </p:pic>
      <p:sp>
        <p:nvSpPr>
          <p:cNvPr id="5" name="Cloud 4"/>
          <p:cNvSpPr/>
          <p:nvPr/>
        </p:nvSpPr>
        <p:spPr>
          <a:xfrm>
            <a:off x="4042975" y="1114787"/>
            <a:ext cx="2801816" cy="2086708"/>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7" name="Rectangle 6"/>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9974" y="1947556"/>
            <a:ext cx="1591287" cy="1591287"/>
          </a:xfrm>
          <a:prstGeom prst="rect">
            <a:avLst/>
          </a:prstGeom>
        </p:spPr>
      </p:pic>
      <p:sp>
        <p:nvSpPr>
          <p:cNvPr id="9" name="TextBox 8"/>
          <p:cNvSpPr txBox="1"/>
          <p:nvPr/>
        </p:nvSpPr>
        <p:spPr>
          <a:xfrm>
            <a:off x="3712467" y="1142920"/>
            <a:ext cx="661015" cy="369332"/>
          </a:xfrm>
          <a:prstGeom prst="rect">
            <a:avLst/>
          </a:prstGeom>
          <a:noFill/>
        </p:spPr>
        <p:txBody>
          <a:bodyPr wrap="none" rtlCol="0">
            <a:spAutoFit/>
          </a:bodyPr>
          <a:lstStyle/>
          <a:p>
            <a:r>
              <a:rPr lang="en-US" dirty="0" smtClean="0"/>
              <a:t>PAUL</a:t>
            </a:r>
            <a:endParaRPr lang="en-US" dirty="0"/>
          </a:p>
        </p:txBody>
      </p:sp>
      <p:cxnSp>
        <p:nvCxnSpPr>
          <p:cNvPr id="11" name="Straight Connector 10"/>
          <p:cNvCxnSpPr/>
          <p:nvPr/>
        </p:nvCxnSpPr>
        <p:spPr>
          <a:xfrm>
            <a:off x="2614246" y="2461846"/>
            <a:ext cx="1629508" cy="1395046"/>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72483" y="2536848"/>
            <a:ext cx="241521" cy="241521"/>
          </a:xfrm>
          <a:prstGeom prst="rect">
            <a:avLst/>
          </a:prstGeom>
        </p:spPr>
      </p:pic>
      <p:cxnSp>
        <p:nvCxnSpPr>
          <p:cNvPr id="3" name="Straight Connector 2"/>
          <p:cNvCxnSpPr/>
          <p:nvPr/>
        </p:nvCxnSpPr>
        <p:spPr>
          <a:xfrm>
            <a:off x="5672483" y="2286000"/>
            <a:ext cx="423517" cy="915495"/>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77572" y="3452343"/>
            <a:ext cx="533400" cy="523875"/>
          </a:xfrm>
          <a:prstGeom prst="rect">
            <a:avLst/>
          </a:prstGeom>
        </p:spPr>
      </p:pic>
      <p:pic>
        <p:nvPicPr>
          <p:cNvPr id="38" name="Picture 3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8907" y="4050033"/>
            <a:ext cx="1849951" cy="1202468"/>
          </a:xfrm>
          <a:prstGeom prst="rect">
            <a:avLst/>
          </a:prstGeom>
        </p:spPr>
      </p:pic>
      <p:sp>
        <p:nvSpPr>
          <p:cNvPr id="10" name="Rectangle 9"/>
          <p:cNvSpPr/>
          <p:nvPr/>
        </p:nvSpPr>
        <p:spPr>
          <a:xfrm>
            <a:off x="4918718" y="5895224"/>
            <a:ext cx="3852145" cy="369332"/>
          </a:xfrm>
          <a:prstGeom prst="rect">
            <a:avLst/>
          </a:prstGeom>
        </p:spPr>
        <p:txBody>
          <a:bodyPr wrap="none">
            <a:spAutoFit/>
          </a:bodyPr>
          <a:lstStyle/>
          <a:p>
            <a:r>
              <a:rPr lang="en-US" strike="sngStrike" dirty="0"/>
              <a:t>-</a:t>
            </a:r>
            <a:r>
              <a:rPr lang="en-US" dirty="0"/>
              <a:t> </a:t>
            </a:r>
            <a:r>
              <a:rPr lang="en-US" strike="sngStrike" dirty="0"/>
              <a:t>IBM.ITIL.TICKET:  </a:t>
            </a:r>
            <a:r>
              <a:rPr lang="en-US" strike="sngStrike" dirty="0" err="1"/>
              <a:t>vote.bill.int.left.front</a:t>
            </a:r>
            <a:endParaRPr lang="en-US" strike="sngStrike" dirty="0"/>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21261" y="5643755"/>
            <a:ext cx="872269" cy="872269"/>
          </a:xfrm>
          <a:prstGeom prst="rect">
            <a:avLst/>
          </a:prstGeom>
        </p:spPr>
      </p:pic>
      <p:cxnSp>
        <p:nvCxnSpPr>
          <p:cNvPr id="25" name="Straight Connector 24"/>
          <p:cNvCxnSpPr/>
          <p:nvPr/>
        </p:nvCxnSpPr>
        <p:spPr>
          <a:xfrm>
            <a:off x="8770863" y="5392615"/>
            <a:ext cx="1182029" cy="112340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919485" y="5392616"/>
            <a:ext cx="5244423" cy="118428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670431" y="5052646"/>
            <a:ext cx="3948838" cy="369332"/>
          </a:xfrm>
          <a:prstGeom prst="rect">
            <a:avLst/>
          </a:prstGeom>
          <a:noFill/>
        </p:spPr>
        <p:txBody>
          <a:bodyPr wrap="none" rtlCol="0">
            <a:spAutoFit/>
          </a:bodyPr>
          <a:lstStyle/>
          <a:p>
            <a:r>
              <a:rPr lang="en-US" dirty="0" smtClean="0"/>
              <a:t>41.SQ.FBI.Invesiogn(</a:t>
            </a:r>
            <a:r>
              <a:rPr lang="en-US" strike="sngStrike" dirty="0" smtClean="0"/>
              <a:t>Charles mason, </a:t>
            </a:r>
            <a:r>
              <a:rPr lang="en-US" strike="sngStrike" dirty="0" err="1" smtClean="0"/>
              <a:t>jim</a:t>
            </a:r>
            <a:r>
              <a:rPr lang="en-US" strike="sngStrike" dirty="0" smtClean="0"/>
              <a:t>)</a:t>
            </a:r>
            <a:endParaRPr lang="en-US" strike="sngStrike" dirty="0"/>
          </a:p>
        </p:txBody>
      </p:sp>
      <p:pic>
        <p:nvPicPr>
          <p:cNvPr id="40" name="Picture 39"/>
          <p:cNvPicPr>
            <a:picLocks noChangeAspect="1"/>
          </p:cNvPicPr>
          <p:nvPr/>
        </p:nvPicPr>
        <p:blipFill>
          <a:blip r:embed="rId8"/>
          <a:stretch>
            <a:fillRect/>
          </a:stretch>
        </p:blipFill>
        <p:spPr>
          <a:xfrm>
            <a:off x="2327003" y="4806486"/>
            <a:ext cx="1610350" cy="1107464"/>
          </a:xfrm>
          <a:prstGeom prst="rect">
            <a:avLst/>
          </a:prstGeom>
        </p:spPr>
      </p:pic>
      <p:pic>
        <p:nvPicPr>
          <p:cNvPr id="41" name="Picture 40"/>
          <p:cNvPicPr>
            <a:picLocks noChangeAspect="1"/>
          </p:cNvPicPr>
          <p:nvPr/>
        </p:nvPicPr>
        <p:blipFill>
          <a:blip r:embed="rId9"/>
          <a:stretch>
            <a:fillRect/>
          </a:stretch>
        </p:blipFill>
        <p:spPr>
          <a:xfrm>
            <a:off x="3633443" y="5295346"/>
            <a:ext cx="1441010" cy="958574"/>
          </a:xfrm>
          <a:prstGeom prst="rect">
            <a:avLst/>
          </a:prstGeom>
        </p:spPr>
      </p:pic>
      <p:sp>
        <p:nvSpPr>
          <p:cNvPr id="42" name="TextBox 41"/>
          <p:cNvSpPr txBox="1"/>
          <p:nvPr/>
        </p:nvSpPr>
        <p:spPr>
          <a:xfrm>
            <a:off x="8473617" y="4149821"/>
            <a:ext cx="2145652" cy="369332"/>
          </a:xfrm>
          <a:prstGeom prst="rect">
            <a:avLst/>
          </a:prstGeom>
          <a:noFill/>
        </p:spPr>
        <p:txBody>
          <a:bodyPr wrap="none" rtlCol="0">
            <a:spAutoFit/>
          </a:bodyPr>
          <a:lstStyle/>
          <a:p>
            <a:r>
              <a:rPr lang="en-US" dirty="0" smtClean="0"/>
              <a:t>Peter and Paul Ticket</a:t>
            </a:r>
            <a:endParaRPr lang="en-US" dirty="0"/>
          </a:p>
        </p:txBody>
      </p:sp>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64595" y="4149821"/>
            <a:ext cx="608988" cy="608988"/>
          </a:xfrm>
          <a:prstGeom prst="rect">
            <a:avLst/>
          </a:prstGeom>
        </p:spPr>
      </p:pic>
      <p:sp>
        <p:nvSpPr>
          <p:cNvPr id="44" name="Rectangle 43"/>
          <p:cNvSpPr/>
          <p:nvPr/>
        </p:nvSpPr>
        <p:spPr>
          <a:xfrm>
            <a:off x="8229600" y="4072336"/>
            <a:ext cx="3383681" cy="7585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 name="Straight Connector 45"/>
          <p:cNvCxnSpPr>
            <a:stCxn id="42" idx="1"/>
            <a:endCxn id="42" idx="3"/>
          </p:cNvCxnSpPr>
          <p:nvPr/>
        </p:nvCxnSpPr>
        <p:spPr>
          <a:xfrm>
            <a:off x="8473617" y="4334487"/>
            <a:ext cx="21456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0619269" y="4149821"/>
            <a:ext cx="994012" cy="608988"/>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834495" y="3826655"/>
            <a:ext cx="522900" cy="215444"/>
          </a:xfrm>
          <a:prstGeom prst="rect">
            <a:avLst/>
          </a:prstGeom>
        </p:spPr>
        <p:txBody>
          <a:bodyPr wrap="none">
            <a:spAutoFit/>
          </a:bodyPr>
          <a:lstStyle/>
          <a:p>
            <a:pPr algn="ctr"/>
            <a:r>
              <a:rPr lang="en-US" sz="800" dirty="0" smtClean="0"/>
              <a:t>0.1. fine</a:t>
            </a:r>
            <a:endParaRPr lang="en-US" sz="800" dirty="0"/>
          </a:p>
        </p:txBody>
      </p:sp>
      <p:cxnSp>
        <p:nvCxnSpPr>
          <p:cNvPr id="51" name="Straight Connector 50"/>
          <p:cNvCxnSpPr>
            <a:stCxn id="49" idx="0"/>
          </p:cNvCxnSpPr>
          <p:nvPr/>
        </p:nvCxnSpPr>
        <p:spPr>
          <a:xfrm>
            <a:off x="9095945" y="3826655"/>
            <a:ext cx="153563" cy="215444"/>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229600" y="3672262"/>
            <a:ext cx="3264035" cy="215444"/>
          </a:xfrm>
          <a:prstGeom prst="rect">
            <a:avLst/>
          </a:prstGeom>
          <a:noFill/>
        </p:spPr>
        <p:txBody>
          <a:bodyPr wrap="none" rtlCol="0">
            <a:spAutoFit/>
          </a:bodyPr>
          <a:lstStyle/>
          <a:p>
            <a:r>
              <a:rPr lang="en-US" sz="800" dirty="0" smtClean="0"/>
              <a:t>x/y HEIDELBERG:FBI:KIDNAPPING:PENTAGON:BASE:KINDERGARNER(</a:t>
            </a:r>
            <a:r>
              <a:rPr lang="en-US" sz="800" dirty="0" err="1" smtClean="0"/>
              <a:t>mika</a:t>
            </a:r>
            <a:r>
              <a:rPr lang="en-US" sz="800" dirty="0" smtClean="0"/>
              <a:t>)</a:t>
            </a:r>
            <a:endParaRPr lang="en-US" sz="800" dirty="0"/>
          </a:p>
        </p:txBody>
      </p:sp>
      <p:cxnSp>
        <p:nvCxnSpPr>
          <p:cNvPr id="54" name="Straight Connector 53"/>
          <p:cNvCxnSpPr/>
          <p:nvPr/>
        </p:nvCxnSpPr>
        <p:spPr>
          <a:xfrm>
            <a:off x="8229600" y="3538843"/>
            <a:ext cx="244017" cy="348863"/>
          </a:xfrm>
          <a:prstGeom prst="line">
            <a:avLst/>
          </a:prstGeom>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679826" y="2896943"/>
            <a:ext cx="660063" cy="660063"/>
          </a:xfrm>
          <a:prstGeom prst="rect">
            <a:avLst/>
          </a:prstGeom>
        </p:spPr>
      </p:pic>
      <p:sp>
        <p:nvSpPr>
          <p:cNvPr id="57" name="Rectangle 56"/>
          <p:cNvSpPr/>
          <p:nvPr/>
        </p:nvSpPr>
        <p:spPr>
          <a:xfrm>
            <a:off x="8169776" y="2819052"/>
            <a:ext cx="3383681" cy="75853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Connector 57"/>
          <p:cNvCxnSpPr/>
          <p:nvPr/>
        </p:nvCxnSpPr>
        <p:spPr>
          <a:xfrm flipV="1">
            <a:off x="10434766" y="2824932"/>
            <a:ext cx="994012" cy="608988"/>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301122" y="2927261"/>
            <a:ext cx="1643270" cy="369332"/>
          </a:xfrm>
          <a:prstGeom prst="rect">
            <a:avLst/>
          </a:prstGeom>
          <a:noFill/>
        </p:spPr>
        <p:txBody>
          <a:bodyPr wrap="none" rtlCol="0">
            <a:spAutoFit/>
          </a:bodyPr>
          <a:lstStyle/>
          <a:p>
            <a:r>
              <a:rPr lang="en-US" strike="sngStrike" dirty="0" smtClean="0"/>
              <a:t>Paul, Auschwitz</a:t>
            </a:r>
            <a:endParaRPr lang="en-US" strike="sngStrike" dirty="0"/>
          </a:p>
        </p:txBody>
      </p:sp>
      <p:sp>
        <p:nvSpPr>
          <p:cNvPr id="60" name="TextBox 59"/>
          <p:cNvSpPr txBox="1"/>
          <p:nvPr/>
        </p:nvSpPr>
        <p:spPr>
          <a:xfrm>
            <a:off x="3661513" y="2808908"/>
            <a:ext cx="813043" cy="215444"/>
          </a:xfrm>
          <a:prstGeom prst="rect">
            <a:avLst/>
          </a:prstGeom>
          <a:noFill/>
        </p:spPr>
        <p:txBody>
          <a:bodyPr wrap="none" rtlCol="0">
            <a:spAutoFit/>
          </a:bodyPr>
          <a:lstStyle/>
          <a:p>
            <a:r>
              <a:rPr lang="en-US" sz="800" dirty="0" smtClean="0"/>
              <a:t>0.1 !</a:t>
            </a:r>
            <a:r>
              <a:rPr lang="en-US" sz="800" strike="sngStrike" dirty="0" err="1" smtClean="0"/>
              <a:t>PETER.visa</a:t>
            </a:r>
            <a:endParaRPr lang="en-US" sz="800" strike="sngStrike" dirty="0"/>
          </a:p>
        </p:txBody>
      </p:sp>
    </p:spTree>
    <p:extLst>
      <p:ext uri="{BB962C8B-B14F-4D97-AF65-F5344CB8AC3E}">
        <p14:creationId xmlns:p14="http://schemas.microsoft.com/office/powerpoint/2010/main" val="4253665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18125" y="970124"/>
            <a:ext cx="469288" cy="469288"/>
          </a:xfrm>
          <a:prstGeom prst="rect">
            <a:avLst/>
          </a:prstGeom>
        </p:spPr>
      </p:pic>
      <p:sp>
        <p:nvSpPr>
          <p:cNvPr id="6" name="Rectangle 5"/>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7" name="Rectangle 6"/>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35" name="Picture 34"/>
          <p:cNvPicPr/>
          <p:nvPr/>
        </p:nvPicPr>
        <p:blipFill>
          <a:blip r:embed="rId3">
            <a:extLst>
              <a:ext uri="{28A0092B-C50C-407E-A947-70E740481C1C}">
                <a14:useLocalDpi xmlns:a14="http://schemas.microsoft.com/office/drawing/2010/main" val="0"/>
              </a:ext>
            </a:extLst>
          </a:blip>
          <a:srcRect/>
          <a:stretch>
            <a:fillRect/>
          </a:stretch>
        </p:blipFill>
        <p:spPr bwMode="auto">
          <a:xfrm>
            <a:off x="6009542" y="2772506"/>
            <a:ext cx="3314700" cy="838200"/>
          </a:xfrm>
          <a:prstGeom prst="rect">
            <a:avLst/>
          </a:prstGeom>
          <a:noFill/>
          <a:ln>
            <a:noFill/>
          </a:ln>
        </p:spPr>
      </p:pic>
      <p:pic>
        <p:nvPicPr>
          <p:cNvPr id="36" name="Picture 35"/>
          <p:cNvPicPr/>
          <p:nvPr/>
        </p:nvPicPr>
        <p:blipFill>
          <a:blip r:embed="rId4">
            <a:extLst>
              <a:ext uri="{28A0092B-C50C-407E-A947-70E740481C1C}">
                <a14:useLocalDpi xmlns:a14="http://schemas.microsoft.com/office/drawing/2010/main" val="0"/>
              </a:ext>
            </a:extLst>
          </a:blip>
          <a:srcRect/>
          <a:stretch>
            <a:fillRect/>
          </a:stretch>
        </p:blipFill>
        <p:spPr bwMode="auto">
          <a:xfrm>
            <a:off x="964789" y="958971"/>
            <a:ext cx="2874046" cy="4296774"/>
          </a:xfrm>
          <a:prstGeom prst="rect">
            <a:avLst/>
          </a:prstGeom>
          <a:noFill/>
          <a:ln>
            <a:noFill/>
          </a:ln>
        </p:spPr>
      </p:pic>
      <p:sp>
        <p:nvSpPr>
          <p:cNvPr id="2" name="Oval 1"/>
          <p:cNvSpPr/>
          <p:nvPr/>
        </p:nvSpPr>
        <p:spPr>
          <a:xfrm>
            <a:off x="7561385" y="3024554"/>
            <a:ext cx="1125415" cy="586152"/>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773365"/>
            <a:ext cx="2933700" cy="1562100"/>
          </a:xfrm>
          <a:prstGeom prst="rect">
            <a:avLst/>
          </a:prstGeom>
        </p:spPr>
      </p:pic>
      <p:sp>
        <p:nvSpPr>
          <p:cNvPr id="13" name="Cube 12"/>
          <p:cNvSpPr/>
          <p:nvPr/>
        </p:nvSpPr>
        <p:spPr>
          <a:xfrm>
            <a:off x="9519871" y="1116621"/>
            <a:ext cx="2305050" cy="414997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a:off x="644769" y="5609888"/>
            <a:ext cx="10785231" cy="9925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19275" y="6052434"/>
            <a:ext cx="550251" cy="550251"/>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68819" y="5954955"/>
            <a:ext cx="670049" cy="704119"/>
          </a:xfrm>
          <a:prstGeom prst="rect">
            <a:avLst/>
          </a:prstGeom>
        </p:spPr>
      </p:pic>
      <p:sp>
        <p:nvSpPr>
          <p:cNvPr id="21" name="Rectangle 20"/>
          <p:cNvSpPr/>
          <p:nvPr/>
        </p:nvSpPr>
        <p:spPr>
          <a:xfrm>
            <a:off x="1682261" y="6100564"/>
            <a:ext cx="2227385" cy="41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58972" y="1078894"/>
            <a:ext cx="785075" cy="785075"/>
          </a:xfrm>
          <a:prstGeom prst="rect">
            <a:avLst/>
          </a:prstGeom>
        </p:spPr>
      </p:pic>
      <p:pic>
        <p:nvPicPr>
          <p:cNvPr id="50" name="Picture 4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37331" y="1053490"/>
            <a:ext cx="886761" cy="831107"/>
          </a:xfrm>
          <a:prstGeom prst="rect">
            <a:avLst/>
          </a:prstGeom>
        </p:spPr>
      </p:pic>
      <p:sp>
        <p:nvSpPr>
          <p:cNvPr id="22" name="Right Arrow 21"/>
          <p:cNvSpPr/>
          <p:nvPr/>
        </p:nvSpPr>
        <p:spPr>
          <a:xfrm>
            <a:off x="6304877" y="1086314"/>
            <a:ext cx="815823" cy="785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8096729" y="1020102"/>
            <a:ext cx="1118448" cy="369332"/>
          </a:xfrm>
          <a:prstGeom prst="rect">
            <a:avLst/>
          </a:prstGeom>
          <a:noFill/>
        </p:spPr>
        <p:txBody>
          <a:bodyPr wrap="none" rtlCol="0">
            <a:spAutoFit/>
          </a:bodyPr>
          <a:lstStyle/>
          <a:p>
            <a:r>
              <a:rPr lang="en-US" strike="sngStrike" dirty="0" smtClean="0"/>
              <a:t>The doors</a:t>
            </a:r>
            <a:endParaRPr lang="en-US" strike="sngStrike" dirty="0"/>
          </a:p>
        </p:txBody>
      </p:sp>
      <p:sp>
        <p:nvSpPr>
          <p:cNvPr id="53" name="Right Arrow 52"/>
          <p:cNvSpPr/>
          <p:nvPr/>
        </p:nvSpPr>
        <p:spPr>
          <a:xfrm>
            <a:off x="8198509" y="1159555"/>
            <a:ext cx="815823" cy="785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78242" y="826882"/>
            <a:ext cx="430453" cy="430453"/>
          </a:xfrm>
          <a:prstGeom prst="rect">
            <a:avLst/>
          </a:prstGeom>
        </p:spPr>
      </p:pic>
      <p:cxnSp>
        <p:nvCxnSpPr>
          <p:cNvPr id="26" name="Straight Connector 25"/>
          <p:cNvCxnSpPr/>
          <p:nvPr/>
        </p:nvCxnSpPr>
        <p:spPr>
          <a:xfrm flipH="1">
            <a:off x="8704047" y="953753"/>
            <a:ext cx="916979" cy="37383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3" name="Right Arrow 62"/>
          <p:cNvSpPr/>
          <p:nvPr/>
        </p:nvSpPr>
        <p:spPr>
          <a:xfrm>
            <a:off x="5363740" y="1895708"/>
            <a:ext cx="815823" cy="785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11"/>
          <a:stretch>
            <a:fillRect/>
          </a:stretch>
        </p:blipFill>
        <p:spPr>
          <a:xfrm>
            <a:off x="6304877" y="1952517"/>
            <a:ext cx="704087" cy="717664"/>
          </a:xfrm>
          <a:prstGeom prst="rect">
            <a:avLst/>
          </a:prstGeom>
        </p:spPr>
      </p:pic>
      <p:sp>
        <p:nvSpPr>
          <p:cNvPr id="64" name="Right Arrow 63"/>
          <p:cNvSpPr/>
          <p:nvPr/>
        </p:nvSpPr>
        <p:spPr>
          <a:xfrm>
            <a:off x="7216457" y="1895708"/>
            <a:ext cx="815823" cy="785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79856" y="1926020"/>
            <a:ext cx="585495" cy="664409"/>
          </a:xfrm>
          <a:prstGeom prst="rect">
            <a:avLst/>
          </a:prstGeom>
          <a:noFill/>
          <a:ln>
            <a:noFill/>
          </a:ln>
        </p:spPr>
      </p:pic>
      <p:pic>
        <p:nvPicPr>
          <p:cNvPr id="66" name="Picture 6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345883" y="1045491"/>
            <a:ext cx="787842" cy="787842"/>
          </a:xfrm>
          <a:prstGeom prst="rect">
            <a:avLst/>
          </a:prstGeom>
        </p:spPr>
      </p:pic>
      <p:pic>
        <p:nvPicPr>
          <p:cNvPr id="30" name="Picture 29"/>
          <p:cNvPicPr>
            <a:picLocks noChangeAspect="1"/>
          </p:cNvPicPr>
          <p:nvPr/>
        </p:nvPicPr>
        <p:blipFill>
          <a:blip r:embed="rId14"/>
          <a:stretch>
            <a:fillRect/>
          </a:stretch>
        </p:blipFill>
        <p:spPr>
          <a:xfrm>
            <a:off x="4733181" y="1429911"/>
            <a:ext cx="480959" cy="454239"/>
          </a:xfrm>
          <a:prstGeom prst="rect">
            <a:avLst/>
          </a:prstGeom>
        </p:spPr>
      </p:pic>
      <p:pic>
        <p:nvPicPr>
          <p:cNvPr id="67" name="Picture 6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12594" y="912947"/>
            <a:ext cx="430453" cy="430453"/>
          </a:xfrm>
          <a:prstGeom prst="rect">
            <a:avLst/>
          </a:prstGeom>
        </p:spPr>
      </p:pic>
      <p:sp>
        <p:nvSpPr>
          <p:cNvPr id="68" name="Right Arrow 67"/>
          <p:cNvSpPr/>
          <p:nvPr/>
        </p:nvSpPr>
        <p:spPr>
          <a:xfrm>
            <a:off x="4559506" y="1064127"/>
            <a:ext cx="815823" cy="785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468415" y="714881"/>
            <a:ext cx="1944635" cy="369332"/>
          </a:xfrm>
          <a:prstGeom prst="rect">
            <a:avLst/>
          </a:prstGeom>
          <a:noFill/>
        </p:spPr>
        <p:txBody>
          <a:bodyPr wrap="none" rtlCol="0">
            <a:spAutoFit/>
          </a:bodyPr>
          <a:lstStyle/>
          <a:p>
            <a:r>
              <a:rPr lang="en-US" dirty="0" err="1" smtClean="0"/>
              <a:t>nonPoliceCfgLgoial</a:t>
            </a:r>
            <a:endParaRPr lang="en-US" dirty="0"/>
          </a:p>
        </p:txBody>
      </p:sp>
      <p:sp>
        <p:nvSpPr>
          <p:cNvPr id="34" name="TextBox 33"/>
          <p:cNvSpPr txBox="1"/>
          <p:nvPr/>
        </p:nvSpPr>
        <p:spPr>
          <a:xfrm>
            <a:off x="4564402" y="766945"/>
            <a:ext cx="1183337" cy="369332"/>
          </a:xfrm>
          <a:prstGeom prst="rect">
            <a:avLst/>
          </a:prstGeom>
          <a:noFill/>
        </p:spPr>
        <p:txBody>
          <a:bodyPr wrap="none" rtlCol="0">
            <a:spAutoFit/>
          </a:bodyPr>
          <a:lstStyle/>
          <a:p>
            <a:r>
              <a:rPr lang="en-US" dirty="0" smtClean="0"/>
              <a:t>¼.</a:t>
            </a:r>
            <a:r>
              <a:rPr lang="en-US" sz="800" strike="sngStrike" dirty="0" smtClean="0"/>
              <a:t>aei.maxplank.marx</a:t>
            </a:r>
            <a:endParaRPr lang="en-US" sz="800" strike="sngStrike" dirty="0"/>
          </a:p>
        </p:txBody>
      </p:sp>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75422" y="3060250"/>
            <a:ext cx="591995" cy="739258"/>
          </a:xfrm>
          <a:prstGeom prst="rect">
            <a:avLst/>
          </a:prstGeom>
        </p:spPr>
      </p:pic>
      <p:cxnSp>
        <p:nvCxnSpPr>
          <p:cNvPr id="69" name="Straight Connector 68"/>
          <p:cNvCxnSpPr/>
          <p:nvPr/>
        </p:nvCxnSpPr>
        <p:spPr>
          <a:xfrm>
            <a:off x="4375422" y="2680783"/>
            <a:ext cx="983550" cy="153952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652606" y="2602211"/>
            <a:ext cx="2147383" cy="2031325"/>
          </a:xfrm>
          <a:prstGeom prst="rect">
            <a:avLst/>
          </a:prstGeom>
          <a:noFill/>
        </p:spPr>
        <p:txBody>
          <a:bodyPr wrap="none" rtlCol="0">
            <a:spAutoFit/>
          </a:bodyPr>
          <a:lstStyle/>
          <a:p>
            <a:r>
              <a:rPr lang="en-US" strike="sngStrike" dirty="0" smtClean="0"/>
              <a:t>Visa, Leigh Smith</a:t>
            </a:r>
          </a:p>
          <a:p>
            <a:endParaRPr lang="en-US" dirty="0"/>
          </a:p>
          <a:p>
            <a:endParaRPr lang="en-US" dirty="0" smtClean="0"/>
          </a:p>
          <a:p>
            <a:endParaRPr lang="en-US" dirty="0"/>
          </a:p>
          <a:p>
            <a:endParaRPr lang="en-US" dirty="0" smtClean="0"/>
          </a:p>
          <a:p>
            <a:r>
              <a:rPr lang="en-US" dirty="0" err="1" smtClean="0"/>
              <a:t>WWI.</a:t>
            </a:r>
            <a:r>
              <a:rPr lang="en-US" strike="sngStrike" dirty="0" err="1" smtClean="0"/>
              <a:t>Visa</a:t>
            </a:r>
            <a:r>
              <a:rPr lang="en-US" strike="sngStrike" dirty="0" smtClean="0"/>
              <a:t>, </a:t>
            </a:r>
            <a:r>
              <a:rPr lang="en-US" strike="sngStrike" dirty="0" err="1" smtClean="0"/>
              <a:t>Huy</a:t>
            </a:r>
            <a:r>
              <a:rPr lang="en-US" strike="sngStrike" dirty="0" smtClean="0"/>
              <a:t> Pham</a:t>
            </a:r>
          </a:p>
          <a:p>
            <a:r>
              <a:rPr lang="en-US" strike="sngStrike" dirty="0" smtClean="0"/>
              <a:t>King.king.roth.*</a:t>
            </a:r>
            <a:endParaRPr lang="en-US" strike="sngStrike" dirty="0"/>
          </a:p>
        </p:txBody>
      </p:sp>
      <p:sp>
        <p:nvSpPr>
          <p:cNvPr id="71" name="TextBox 70"/>
          <p:cNvSpPr txBox="1"/>
          <p:nvPr/>
        </p:nvSpPr>
        <p:spPr>
          <a:xfrm>
            <a:off x="4251773" y="2459272"/>
            <a:ext cx="1614545" cy="492443"/>
          </a:xfrm>
          <a:prstGeom prst="rect">
            <a:avLst/>
          </a:prstGeom>
          <a:noFill/>
        </p:spPr>
        <p:txBody>
          <a:bodyPr wrap="none" rtlCol="0">
            <a:spAutoFit/>
          </a:bodyPr>
          <a:lstStyle/>
          <a:p>
            <a:r>
              <a:rPr lang="en-US" sz="800" dirty="0" smtClean="0"/>
              <a:t>SQ.FBI:HOMCID:BILL(</a:t>
            </a:r>
            <a:r>
              <a:rPr lang="en-US" sz="800" dirty="0" err="1" smtClean="0"/>
              <a:t>willam</a:t>
            </a:r>
            <a:r>
              <a:rPr lang="en-US" sz="800" dirty="0" smtClean="0"/>
              <a:t> </a:t>
            </a:r>
            <a:r>
              <a:rPr lang="en-US" sz="800" dirty="0" err="1" smtClean="0"/>
              <a:t>mker</a:t>
            </a:r>
            <a:r>
              <a:rPr lang="en-US" sz="800" dirty="0" smtClean="0"/>
              <a:t>)</a:t>
            </a:r>
          </a:p>
          <a:p>
            <a:endParaRPr lang="en-US" dirty="0"/>
          </a:p>
        </p:txBody>
      </p:sp>
      <p:cxnSp>
        <p:nvCxnSpPr>
          <p:cNvPr id="73" name="Straight Connector 72"/>
          <p:cNvCxnSpPr/>
          <p:nvPr/>
        </p:nvCxnSpPr>
        <p:spPr>
          <a:xfrm flipV="1">
            <a:off x="5771651" y="1161828"/>
            <a:ext cx="407912" cy="255205"/>
          </a:xfrm>
          <a:prstGeom prst="line">
            <a:avLst/>
          </a:prstGeom>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564432" y="5747799"/>
            <a:ext cx="876300" cy="876300"/>
          </a:xfrm>
          <a:prstGeom prst="rect">
            <a:avLst/>
          </a:prstGeom>
        </p:spPr>
      </p:pic>
      <p:pic>
        <p:nvPicPr>
          <p:cNvPr id="75" name="Picture 74"/>
          <p:cNvPicPr>
            <a:picLocks noChangeAspect="1"/>
          </p:cNvPicPr>
          <p:nvPr/>
        </p:nvPicPr>
        <p:blipFill>
          <a:blip r:embed="rId17"/>
          <a:stretch>
            <a:fillRect/>
          </a:stretch>
        </p:blipFill>
        <p:spPr>
          <a:xfrm>
            <a:off x="5578898" y="5758736"/>
            <a:ext cx="2609524" cy="476190"/>
          </a:xfrm>
          <a:prstGeom prst="rect">
            <a:avLst/>
          </a:prstGeom>
        </p:spPr>
      </p:pic>
      <p:pic>
        <p:nvPicPr>
          <p:cNvPr id="76" name="Picture 75"/>
          <p:cNvPicPr>
            <a:picLocks noChangeAspect="1"/>
          </p:cNvPicPr>
          <p:nvPr/>
        </p:nvPicPr>
        <p:blipFill>
          <a:blip r:embed="rId18"/>
          <a:stretch>
            <a:fillRect/>
          </a:stretch>
        </p:blipFill>
        <p:spPr>
          <a:xfrm>
            <a:off x="8198509" y="5747799"/>
            <a:ext cx="722256" cy="703249"/>
          </a:xfrm>
          <a:prstGeom prst="rect">
            <a:avLst/>
          </a:prstGeom>
        </p:spPr>
      </p:pic>
      <p:pic>
        <p:nvPicPr>
          <p:cNvPr id="77" name="Picture 76"/>
          <p:cNvPicPr>
            <a:picLocks noChangeAspect="1"/>
          </p:cNvPicPr>
          <p:nvPr/>
        </p:nvPicPr>
        <p:blipFill>
          <a:blip r:embed="rId19"/>
          <a:stretch>
            <a:fillRect/>
          </a:stretch>
        </p:blipFill>
        <p:spPr>
          <a:xfrm>
            <a:off x="5966560" y="6295654"/>
            <a:ext cx="2084808" cy="506589"/>
          </a:xfrm>
          <a:prstGeom prst="rect">
            <a:avLst/>
          </a:prstGeom>
        </p:spPr>
      </p:pic>
      <p:cxnSp>
        <p:nvCxnSpPr>
          <p:cNvPr id="79" name="Straight Connector 78"/>
          <p:cNvCxnSpPr/>
          <p:nvPr/>
        </p:nvCxnSpPr>
        <p:spPr>
          <a:xfrm flipH="1">
            <a:off x="5966560" y="6451048"/>
            <a:ext cx="2157532" cy="2080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80" name="Picture 79"/>
          <p:cNvPicPr>
            <a:picLocks noChangeAspect="1"/>
          </p:cNvPicPr>
          <p:nvPr/>
        </p:nvPicPr>
        <p:blipFill>
          <a:blip r:embed="rId20"/>
          <a:stretch>
            <a:fillRect/>
          </a:stretch>
        </p:blipFill>
        <p:spPr>
          <a:xfrm>
            <a:off x="9706190" y="5947131"/>
            <a:ext cx="2057143" cy="885714"/>
          </a:xfrm>
          <a:prstGeom prst="rect">
            <a:avLst/>
          </a:prstGeom>
        </p:spPr>
      </p:pic>
      <p:pic>
        <p:nvPicPr>
          <p:cNvPr id="81" name="Picture 80"/>
          <p:cNvPicPr>
            <a:picLocks noChangeAspect="1"/>
          </p:cNvPicPr>
          <p:nvPr/>
        </p:nvPicPr>
        <p:blipFill>
          <a:blip r:embed="rId21"/>
          <a:stretch>
            <a:fillRect/>
          </a:stretch>
        </p:blipFill>
        <p:spPr>
          <a:xfrm>
            <a:off x="10039524" y="5758736"/>
            <a:ext cx="1390476" cy="238095"/>
          </a:xfrm>
          <a:prstGeom prst="rect">
            <a:avLst/>
          </a:prstGeom>
        </p:spPr>
      </p:pic>
    </p:spTree>
    <p:extLst>
      <p:ext uri="{BB962C8B-B14F-4D97-AF65-F5344CB8AC3E}">
        <p14:creationId xmlns:p14="http://schemas.microsoft.com/office/powerpoint/2010/main" val="10937038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8" name="Rectangle 7"/>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cxnSp>
        <p:nvCxnSpPr>
          <p:cNvPr id="14" name="Straight Connector 13"/>
          <p:cNvCxnSpPr/>
          <p:nvPr/>
        </p:nvCxnSpPr>
        <p:spPr>
          <a:xfrm>
            <a:off x="139581" y="5345900"/>
            <a:ext cx="11500338" cy="46892"/>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41910" y="2069747"/>
            <a:ext cx="795167" cy="795167"/>
          </a:xfrm>
          <a:prstGeom prst="rect">
            <a:avLst/>
          </a:prstGeom>
        </p:spPr>
      </p:pic>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30191" y="2069747"/>
            <a:ext cx="759559" cy="759559"/>
          </a:xfrm>
          <a:prstGeom prst="rect">
            <a:avLst/>
          </a:prstGeom>
        </p:spPr>
      </p:pic>
      <p:cxnSp>
        <p:nvCxnSpPr>
          <p:cNvPr id="3" name="Straight Connector 2"/>
          <p:cNvCxnSpPr/>
          <p:nvPr/>
        </p:nvCxnSpPr>
        <p:spPr>
          <a:xfrm>
            <a:off x="4865077" y="1910862"/>
            <a:ext cx="1476833" cy="131298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341910" y="1429911"/>
            <a:ext cx="985013" cy="1922889"/>
          </a:xfrm>
          <a:prstGeom prst="line">
            <a:avLst/>
          </a:prstGeom>
        </p:spPr>
        <p:style>
          <a:lnRef idx="1">
            <a:schemeClr val="accent1"/>
          </a:lnRef>
          <a:fillRef idx="0">
            <a:schemeClr val="accent1"/>
          </a:fillRef>
          <a:effectRef idx="0">
            <a:schemeClr val="accent1"/>
          </a:effectRef>
          <a:fontRef idx="minor">
            <a:schemeClr val="tx1"/>
          </a:fontRef>
        </p:style>
      </p:cxnSp>
      <p:sp>
        <p:nvSpPr>
          <p:cNvPr id="19" name="Heart 18"/>
          <p:cNvSpPr/>
          <p:nvPr/>
        </p:nvSpPr>
        <p:spPr>
          <a:xfrm>
            <a:off x="3270738" y="1699846"/>
            <a:ext cx="2239232" cy="22860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LACE</a:t>
            </a:r>
            <a:endParaRPr lang="en-US" dirty="0"/>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6397" y="1689391"/>
            <a:ext cx="1758261" cy="2351046"/>
          </a:xfrm>
          <a:prstGeom prst="rect">
            <a:avLst/>
          </a:prstGeom>
        </p:spPr>
      </p:pic>
      <p:sp>
        <p:nvSpPr>
          <p:cNvPr id="31" name="TextBox 30"/>
          <p:cNvSpPr txBox="1"/>
          <p:nvPr/>
        </p:nvSpPr>
        <p:spPr>
          <a:xfrm>
            <a:off x="1893060" y="1112757"/>
            <a:ext cx="2303195" cy="492443"/>
          </a:xfrm>
          <a:prstGeom prst="rect">
            <a:avLst/>
          </a:prstGeom>
          <a:noFill/>
        </p:spPr>
        <p:txBody>
          <a:bodyPr wrap="none" rtlCol="0">
            <a:spAutoFit/>
          </a:bodyPr>
          <a:lstStyle/>
          <a:p>
            <a:r>
              <a:rPr lang="en-US" dirty="0" smtClean="0"/>
              <a:t>HOMCIDE:SUNSTROKE</a:t>
            </a:r>
          </a:p>
          <a:p>
            <a:r>
              <a:rPr lang="en-US" sz="800" dirty="0" smtClean="0"/>
              <a:t>(</a:t>
            </a:r>
            <a:r>
              <a:rPr lang="en-US" sz="800" strike="sngStrike" dirty="0" smtClean="0"/>
              <a:t>Kodak </a:t>
            </a:r>
            <a:r>
              <a:rPr lang="en-US" sz="800" strike="sngStrike" dirty="0" err="1" smtClean="0"/>
              <a:t>bart</a:t>
            </a:r>
            <a:r>
              <a:rPr lang="en-US" sz="800" strike="sngStrike" dirty="0" smtClean="0"/>
              <a:t> </a:t>
            </a:r>
            <a:r>
              <a:rPr lang="en-US" sz="800" strike="sngStrike" dirty="0" err="1" smtClean="0"/>
              <a:t>simpson</a:t>
            </a:r>
            <a:r>
              <a:rPr lang="en-US" sz="800" strike="sngStrike" dirty="0" smtClean="0"/>
              <a:t> shirt </a:t>
            </a:r>
            <a:r>
              <a:rPr lang="en-US" sz="800" dirty="0" smtClean="0"/>
              <a:t>!HOMCIDE:NANA </a:t>
            </a:r>
            <a:r>
              <a:rPr lang="en-US" sz="800" strike="sngStrike" dirty="0" err="1" smtClean="0"/>
              <a:t>shutlz</a:t>
            </a:r>
            <a:r>
              <a:rPr lang="en-US" sz="800" dirty="0" smtClean="0"/>
              <a:t>)</a:t>
            </a:r>
            <a:endParaRPr lang="en-US" sz="800" dirty="0"/>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236" y="875285"/>
            <a:ext cx="1294001" cy="1194462"/>
          </a:xfrm>
          <a:prstGeom prst="rect">
            <a:avLst/>
          </a:prstGeom>
        </p:spPr>
      </p:pic>
      <p:sp>
        <p:nvSpPr>
          <p:cNvPr id="42" name="TextBox 41"/>
          <p:cNvSpPr txBox="1"/>
          <p:nvPr/>
        </p:nvSpPr>
        <p:spPr>
          <a:xfrm>
            <a:off x="4842199" y="1335524"/>
            <a:ext cx="1522276" cy="369332"/>
          </a:xfrm>
          <a:prstGeom prst="rect">
            <a:avLst/>
          </a:prstGeom>
          <a:noFill/>
        </p:spPr>
        <p:txBody>
          <a:bodyPr wrap="none" rtlCol="0">
            <a:spAutoFit/>
          </a:bodyPr>
          <a:lstStyle/>
          <a:p>
            <a:r>
              <a:rPr lang="en-US" dirty="0" smtClean="0"/>
              <a:t>Paul Meiers </a:t>
            </a:r>
            <a:r>
              <a:rPr lang="en-US" dirty="0" err="1" smtClean="0"/>
              <a:t>Sr</a:t>
            </a:r>
            <a:endParaRPr lang="en-US" dirty="0"/>
          </a:p>
        </p:txBody>
      </p:sp>
      <p:sp>
        <p:nvSpPr>
          <p:cNvPr id="43" name="TextBox 42"/>
          <p:cNvSpPr txBox="1"/>
          <p:nvPr/>
        </p:nvSpPr>
        <p:spPr>
          <a:xfrm>
            <a:off x="6308596" y="1324476"/>
            <a:ext cx="1283428" cy="369332"/>
          </a:xfrm>
          <a:prstGeom prst="rect">
            <a:avLst/>
          </a:prstGeom>
          <a:noFill/>
        </p:spPr>
        <p:txBody>
          <a:bodyPr wrap="none" rtlCol="0">
            <a:spAutoFit/>
          </a:bodyPr>
          <a:lstStyle/>
          <a:p>
            <a:r>
              <a:rPr lang="en-US" dirty="0" smtClean="0"/>
              <a:t>Paul Meiers</a:t>
            </a:r>
            <a:endParaRPr lang="en-US" dirty="0"/>
          </a:p>
        </p:txBody>
      </p:sp>
      <p:cxnSp>
        <p:nvCxnSpPr>
          <p:cNvPr id="45" name="Straight Connector 44"/>
          <p:cNvCxnSpPr/>
          <p:nvPr/>
        </p:nvCxnSpPr>
        <p:spPr>
          <a:xfrm>
            <a:off x="4608078" y="1495316"/>
            <a:ext cx="1554523" cy="30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a:endCxn id="43" idx="1"/>
          </p:cNvCxnSpPr>
          <p:nvPr/>
        </p:nvCxnSpPr>
        <p:spPr>
          <a:xfrm flipH="1">
            <a:off x="6308596" y="1397203"/>
            <a:ext cx="1248622" cy="111939"/>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67285" y="805361"/>
            <a:ext cx="4374596" cy="369332"/>
          </a:xfrm>
          <a:prstGeom prst="rect">
            <a:avLst/>
          </a:prstGeom>
          <a:noFill/>
        </p:spPr>
        <p:txBody>
          <a:bodyPr wrap="none" rtlCol="0">
            <a:spAutoFit/>
          </a:bodyPr>
          <a:lstStyle/>
          <a:p>
            <a:r>
              <a:rPr lang="en-US" dirty="0" smtClean="0"/>
              <a:t>Writing your great-great grandfather a letter.</a:t>
            </a:r>
            <a:endParaRPr lang="en-US" dirty="0"/>
          </a:p>
        </p:txBody>
      </p:sp>
      <p:cxnSp>
        <p:nvCxnSpPr>
          <p:cNvPr id="51" name="Straight Connector 50"/>
          <p:cNvCxnSpPr/>
          <p:nvPr/>
        </p:nvCxnSpPr>
        <p:spPr>
          <a:xfrm flipV="1">
            <a:off x="1567285" y="1722533"/>
            <a:ext cx="1477372" cy="2717954"/>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49397" y="4130111"/>
            <a:ext cx="975360" cy="548640"/>
          </a:xfrm>
          <a:prstGeom prst="rect">
            <a:avLst/>
          </a:prstGeom>
        </p:spPr>
      </p:pic>
      <p:sp>
        <p:nvSpPr>
          <p:cNvPr id="4" name="Right Arrow 3"/>
          <p:cNvSpPr/>
          <p:nvPr/>
        </p:nvSpPr>
        <p:spPr>
          <a:xfrm>
            <a:off x="4143819" y="3619071"/>
            <a:ext cx="2872154" cy="15508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5509970" y="3352800"/>
            <a:ext cx="2233560" cy="369332"/>
          </a:xfrm>
          <a:prstGeom prst="rect">
            <a:avLst/>
          </a:prstGeom>
          <a:noFill/>
        </p:spPr>
        <p:txBody>
          <a:bodyPr wrap="none" rtlCol="0">
            <a:spAutoFit/>
          </a:bodyPr>
          <a:lstStyle/>
          <a:p>
            <a:r>
              <a:rPr lang="en-US" dirty="0" smtClean="0"/>
              <a:t>1994 Dear Paul, Larry.</a:t>
            </a:r>
            <a:endParaRPr lang="en-US" dirty="0"/>
          </a:p>
        </p:txBody>
      </p:sp>
      <p:pic>
        <p:nvPicPr>
          <p:cNvPr id="6" name="Picture 5"/>
          <p:cNvPicPr>
            <a:picLocks noChangeAspect="1"/>
          </p:cNvPicPr>
          <p:nvPr/>
        </p:nvPicPr>
        <p:blipFill>
          <a:blip r:embed="rId7"/>
          <a:stretch>
            <a:fillRect/>
          </a:stretch>
        </p:blipFill>
        <p:spPr>
          <a:xfrm>
            <a:off x="7969017" y="2567354"/>
            <a:ext cx="3721180" cy="2103434"/>
          </a:xfrm>
          <a:prstGeom prst="rect">
            <a:avLst/>
          </a:prstGeom>
        </p:spPr>
      </p:pic>
      <p:sp>
        <p:nvSpPr>
          <p:cNvPr id="26" name="Right Arrow 25"/>
          <p:cNvSpPr/>
          <p:nvPr/>
        </p:nvSpPr>
        <p:spPr>
          <a:xfrm rot="20335307">
            <a:off x="7444153" y="3154483"/>
            <a:ext cx="2872154" cy="15508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6934082" y="3856975"/>
            <a:ext cx="418846" cy="98983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26750" y="3563167"/>
            <a:ext cx="1396280" cy="369332"/>
          </a:xfrm>
          <a:prstGeom prst="rect">
            <a:avLst/>
          </a:prstGeom>
          <a:noFill/>
        </p:spPr>
        <p:txBody>
          <a:bodyPr wrap="none" rtlCol="0">
            <a:spAutoFit/>
          </a:bodyPr>
          <a:lstStyle/>
          <a:p>
            <a:r>
              <a:rPr lang="en-US" dirty="0" smtClean="0"/>
              <a:t>Steve Meiers</a:t>
            </a:r>
            <a:endParaRPr lang="en-US" dirty="0"/>
          </a:p>
        </p:txBody>
      </p:sp>
      <p:sp>
        <p:nvSpPr>
          <p:cNvPr id="12" name="TextBox 11"/>
          <p:cNvSpPr txBox="1"/>
          <p:nvPr/>
        </p:nvSpPr>
        <p:spPr>
          <a:xfrm>
            <a:off x="5975798" y="856338"/>
            <a:ext cx="4547976" cy="369332"/>
          </a:xfrm>
          <a:prstGeom prst="rect">
            <a:avLst/>
          </a:prstGeom>
          <a:noFill/>
        </p:spPr>
        <p:txBody>
          <a:bodyPr wrap="none" rtlCol="0">
            <a:spAutoFit/>
          </a:bodyPr>
          <a:lstStyle/>
          <a:p>
            <a:r>
              <a:rPr lang="en-US" dirty="0" smtClean="0"/>
              <a:t>!HOMCIDE:BILL:PENTOGN:WILLAIM:LOVELACE</a:t>
            </a:r>
            <a:endParaRPr lang="en-US" dirty="0"/>
          </a:p>
        </p:txBody>
      </p:sp>
      <p:sp>
        <p:nvSpPr>
          <p:cNvPr id="13" name="Oval 12"/>
          <p:cNvSpPr/>
          <p:nvPr/>
        </p:nvSpPr>
        <p:spPr>
          <a:xfrm>
            <a:off x="7935936" y="1266521"/>
            <a:ext cx="1320661" cy="1137443"/>
          </a:xfrm>
          <a:prstGeom prst="ellipse">
            <a:avLst/>
          </a:prstGeom>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200" b="1" dirty="0" smtClean="0">
                <a:solidFill>
                  <a:schemeClr val="accent4"/>
                </a:solidFill>
              </a:rPr>
              <a:t>M</a:t>
            </a:r>
            <a:endParaRPr lang="en-US" sz="7200" b="1" dirty="0">
              <a:solidFill>
                <a:schemeClr val="accent4"/>
              </a:solidFill>
            </a:endParaRPr>
          </a:p>
        </p:txBody>
      </p:sp>
      <p:sp>
        <p:nvSpPr>
          <p:cNvPr id="15" name="TextBox 14"/>
          <p:cNvSpPr txBox="1"/>
          <p:nvPr/>
        </p:nvSpPr>
        <p:spPr>
          <a:xfrm>
            <a:off x="9315216" y="1330804"/>
            <a:ext cx="2955937" cy="1200329"/>
          </a:xfrm>
          <a:prstGeom prst="rect">
            <a:avLst/>
          </a:prstGeom>
          <a:noFill/>
        </p:spPr>
        <p:txBody>
          <a:bodyPr wrap="none" rtlCol="0">
            <a:spAutoFit/>
          </a:bodyPr>
          <a:lstStyle/>
          <a:p>
            <a:r>
              <a:rPr lang="en-US" dirty="0" smtClean="0"/>
              <a:t>!41.Putin</a:t>
            </a:r>
            <a:r>
              <a:rPr lang="en-US" strike="sngStrike" dirty="0" smtClean="0"/>
              <a:t>.(</a:t>
            </a:r>
            <a:r>
              <a:rPr lang="en-US" strike="sngStrike" dirty="0" err="1" smtClean="0"/>
              <a:t>Grobache</a:t>
            </a:r>
            <a:r>
              <a:rPr lang="en-US" strike="sngStrike" dirty="0" smtClean="0"/>
              <a:t>(depress)</a:t>
            </a:r>
          </a:p>
          <a:p>
            <a:r>
              <a:rPr lang="en-US" dirty="0" smtClean="0"/>
              <a:t>Michigan </a:t>
            </a:r>
            <a:r>
              <a:rPr lang="en-US" strike="sngStrike" dirty="0" err="1" smtClean="0"/>
              <a:t>Passthough</a:t>
            </a:r>
            <a:endParaRPr lang="en-US" strike="sngStrike" dirty="0" smtClean="0"/>
          </a:p>
          <a:p>
            <a:r>
              <a:rPr lang="en-US" dirty="0" smtClean="0"/>
              <a:t>CAR(</a:t>
            </a:r>
            <a:r>
              <a:rPr lang="en-US" strike="sngStrike" dirty="0" smtClean="0"/>
              <a:t>carl-</a:t>
            </a:r>
            <a:r>
              <a:rPr lang="en-US" strike="sngStrike" dirty="0" err="1" smtClean="0"/>
              <a:t>benz</a:t>
            </a:r>
            <a:r>
              <a:rPr lang="en-US" strike="sngStrike" dirty="0" smtClean="0"/>
              <a:t>-</a:t>
            </a:r>
            <a:r>
              <a:rPr lang="en-US" strike="sngStrike" dirty="0" err="1" smtClean="0"/>
              <a:t>strasse</a:t>
            </a:r>
            <a:r>
              <a:rPr lang="en-US" strike="sngStrike" dirty="0" smtClean="0"/>
              <a:t>)</a:t>
            </a:r>
          </a:p>
          <a:p>
            <a:endParaRPr lang="en-US" strike="sngStrike" dirty="0"/>
          </a:p>
        </p:txBody>
      </p:sp>
      <p:cxnSp>
        <p:nvCxnSpPr>
          <p:cNvPr id="18" name="Straight Arrow Connector 17"/>
          <p:cNvCxnSpPr/>
          <p:nvPr/>
        </p:nvCxnSpPr>
        <p:spPr>
          <a:xfrm flipV="1">
            <a:off x="7324890" y="1910862"/>
            <a:ext cx="506125" cy="257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rot="19680842">
            <a:off x="7125808" y="1830943"/>
            <a:ext cx="926857" cy="369332"/>
          </a:xfrm>
          <a:prstGeom prst="rect">
            <a:avLst/>
          </a:prstGeom>
          <a:noFill/>
        </p:spPr>
        <p:txBody>
          <a:bodyPr wrap="none" rtlCol="0">
            <a:spAutoFit/>
          </a:bodyPr>
          <a:lstStyle/>
          <a:p>
            <a:r>
              <a:rPr lang="en-US" sz="1000" dirty="0" err="1" smtClean="0"/>
              <a:t>nonPolcieQOS</a:t>
            </a:r>
            <a:endParaRPr lang="en-US" sz="1000" dirty="0" smtClean="0"/>
          </a:p>
          <a:p>
            <a:r>
              <a:rPr lang="en-US" sz="800" strike="sngStrike" dirty="0" smtClean="0"/>
              <a:t>(</a:t>
            </a:r>
            <a:r>
              <a:rPr lang="en-US" sz="800" strike="sngStrike" dirty="0" err="1" smtClean="0"/>
              <a:t>licenseplate</a:t>
            </a:r>
            <a:r>
              <a:rPr lang="en-US" sz="800" strike="sngStrike" dirty="0" smtClean="0"/>
              <a:t>)</a:t>
            </a:r>
            <a:endParaRPr lang="en-US" sz="800" strike="sngStrike" dirty="0"/>
          </a:p>
        </p:txBody>
      </p: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41263" y="5535689"/>
            <a:ext cx="1447973" cy="968332"/>
          </a:xfrm>
          <a:prstGeom prst="rect">
            <a:avLst/>
          </a:prstGeom>
        </p:spPr>
      </p:pic>
      <p:sp>
        <p:nvSpPr>
          <p:cNvPr id="23" name="TextBox 22"/>
          <p:cNvSpPr txBox="1"/>
          <p:nvPr/>
        </p:nvSpPr>
        <p:spPr>
          <a:xfrm>
            <a:off x="7624757" y="5498333"/>
            <a:ext cx="1457643" cy="646331"/>
          </a:xfrm>
          <a:prstGeom prst="rect">
            <a:avLst/>
          </a:prstGeom>
          <a:noFill/>
        </p:spPr>
        <p:txBody>
          <a:bodyPr wrap="none" rtlCol="0">
            <a:spAutoFit/>
          </a:bodyPr>
          <a:lstStyle/>
          <a:p>
            <a:r>
              <a:rPr lang="en-US" dirty="0" smtClean="0"/>
              <a:t>Michigan</a:t>
            </a:r>
          </a:p>
          <a:p>
            <a:r>
              <a:rPr lang="en-US" dirty="0" smtClean="0"/>
              <a:t>Police </a:t>
            </a:r>
            <a:r>
              <a:rPr lang="en-US" dirty="0" err="1" smtClean="0"/>
              <a:t>Mr</a:t>
            </a:r>
            <a:r>
              <a:rPr lang="en-US" dirty="0" smtClean="0"/>
              <a:t> </a:t>
            </a:r>
            <a:r>
              <a:rPr lang="en-US" sz="800" strike="sngStrike" dirty="0" smtClean="0"/>
              <a:t>Depress</a:t>
            </a:r>
            <a:endParaRPr lang="en-US" sz="800" strike="sngStrike" dirty="0"/>
          </a:p>
        </p:txBody>
      </p:sp>
      <p:cxnSp>
        <p:nvCxnSpPr>
          <p:cNvPr id="25" name="Straight Connector 24"/>
          <p:cNvCxnSpPr/>
          <p:nvPr/>
        </p:nvCxnSpPr>
        <p:spPr>
          <a:xfrm flipH="1">
            <a:off x="7831015" y="1225670"/>
            <a:ext cx="1425582" cy="122385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16330" y="5773933"/>
            <a:ext cx="581641" cy="581641"/>
          </a:xfrm>
          <a:prstGeom prst="rect">
            <a:avLst/>
          </a:prstGeom>
        </p:spPr>
      </p:pic>
      <p:sp>
        <p:nvSpPr>
          <p:cNvPr id="28" name="Rectangle 27"/>
          <p:cNvSpPr/>
          <p:nvPr/>
        </p:nvSpPr>
        <p:spPr>
          <a:xfrm>
            <a:off x="9706707" y="5498332"/>
            <a:ext cx="1277815" cy="308953"/>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STANFORD</a:t>
            </a:r>
            <a:endParaRPr lang="en-US" dirty="0"/>
          </a:p>
        </p:txBody>
      </p:sp>
      <p:sp>
        <p:nvSpPr>
          <p:cNvPr id="29" name="Rectangle 28"/>
          <p:cNvSpPr/>
          <p:nvPr/>
        </p:nvSpPr>
        <p:spPr>
          <a:xfrm>
            <a:off x="9706707" y="5807285"/>
            <a:ext cx="1277815" cy="54828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H="1" flipV="1">
            <a:off x="9906000" y="5967046"/>
            <a:ext cx="593103" cy="30480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flipH="1">
            <a:off x="10475648" y="5900640"/>
            <a:ext cx="431196" cy="431196"/>
          </a:xfrm>
          <a:prstGeom prst="rect">
            <a:avLst/>
          </a:prstGeom>
        </p:spPr>
      </p:pic>
      <p:cxnSp>
        <p:nvCxnSpPr>
          <p:cNvPr id="46" name="Straight Connector 45"/>
          <p:cNvCxnSpPr/>
          <p:nvPr/>
        </p:nvCxnSpPr>
        <p:spPr>
          <a:xfrm flipH="1" flipV="1">
            <a:off x="10323953" y="5886492"/>
            <a:ext cx="593103" cy="304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530862" y="5652808"/>
            <a:ext cx="1758461"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7956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062" y="2805939"/>
            <a:ext cx="2611681" cy="130996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6317" y="2805939"/>
            <a:ext cx="2619375" cy="1743075"/>
          </a:xfrm>
          <a:prstGeom prst="rect">
            <a:avLst/>
          </a:prstGeom>
        </p:spPr>
      </p:pic>
      <p:cxnSp>
        <p:nvCxnSpPr>
          <p:cNvPr id="7" name="Straight Connector 6"/>
          <p:cNvCxnSpPr/>
          <p:nvPr/>
        </p:nvCxnSpPr>
        <p:spPr>
          <a:xfrm>
            <a:off x="5955323" y="2649415"/>
            <a:ext cx="2497015" cy="1641231"/>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9" name="Rectangle 8"/>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0002" y="2020864"/>
            <a:ext cx="785075" cy="785075"/>
          </a:xfrm>
          <a:prstGeom prst="rect">
            <a:avLst/>
          </a:prstGeom>
        </p:spPr>
      </p:pic>
      <p:cxnSp>
        <p:nvCxnSpPr>
          <p:cNvPr id="11" name="Straight Connector 10"/>
          <p:cNvCxnSpPr/>
          <p:nvPr/>
        </p:nvCxnSpPr>
        <p:spPr>
          <a:xfrm flipV="1">
            <a:off x="7775336" y="2103799"/>
            <a:ext cx="935257" cy="496276"/>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1928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9" name="Rectangle 8"/>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36" y="875285"/>
            <a:ext cx="1294001" cy="1194462"/>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9414" y="1169237"/>
            <a:ext cx="1758261" cy="2351046"/>
          </a:xfrm>
          <a:prstGeom prst="rect">
            <a:avLst/>
          </a:prstGeom>
        </p:spPr>
      </p:pic>
      <p:cxnSp>
        <p:nvCxnSpPr>
          <p:cNvPr id="3" name="Straight Connector 2"/>
          <p:cNvCxnSpPr/>
          <p:nvPr/>
        </p:nvCxnSpPr>
        <p:spPr>
          <a:xfrm>
            <a:off x="2191440" y="1922120"/>
            <a:ext cx="2464987" cy="2797791"/>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62544" y="3104556"/>
            <a:ext cx="1392908" cy="925818"/>
          </a:xfrm>
          <a:prstGeom prst="rect">
            <a:avLst/>
          </a:prstGeom>
        </p:spPr>
      </p:pic>
      <p:cxnSp>
        <p:nvCxnSpPr>
          <p:cNvPr id="15" name="Straight Connector 14"/>
          <p:cNvCxnSpPr/>
          <p:nvPr/>
        </p:nvCxnSpPr>
        <p:spPr>
          <a:xfrm>
            <a:off x="0" y="5216769"/>
            <a:ext cx="12192000" cy="70339"/>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3235215"/>
            <a:ext cx="2468689" cy="1898337"/>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6427" y="5433748"/>
            <a:ext cx="1153036" cy="1153036"/>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2729" y="862640"/>
            <a:ext cx="2876215" cy="2163881"/>
          </a:xfrm>
          <a:prstGeom prst="rect">
            <a:avLst/>
          </a:prstGeom>
        </p:spPr>
      </p:pic>
      <p:pic>
        <p:nvPicPr>
          <p:cNvPr id="19" name="Picture 18"/>
          <p:cNvPicPr>
            <a:picLocks noChangeAspect="1"/>
          </p:cNvPicPr>
          <p:nvPr/>
        </p:nvPicPr>
        <p:blipFill>
          <a:blip r:embed="rId8"/>
          <a:stretch>
            <a:fillRect/>
          </a:stretch>
        </p:blipFill>
        <p:spPr>
          <a:xfrm>
            <a:off x="8924138" y="1123560"/>
            <a:ext cx="2611315" cy="1648530"/>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7203" y="5311715"/>
            <a:ext cx="1084249" cy="1084249"/>
          </a:xfrm>
          <a:prstGeom prst="rect">
            <a:avLst/>
          </a:prstGeom>
        </p:spPr>
      </p:pic>
      <p:sp>
        <p:nvSpPr>
          <p:cNvPr id="21" name="TextBox 20"/>
          <p:cNvSpPr txBox="1"/>
          <p:nvPr/>
        </p:nvSpPr>
        <p:spPr>
          <a:xfrm>
            <a:off x="-30026" y="4835134"/>
            <a:ext cx="2747612" cy="369332"/>
          </a:xfrm>
          <a:prstGeom prst="rect">
            <a:avLst/>
          </a:prstGeom>
          <a:noFill/>
        </p:spPr>
        <p:txBody>
          <a:bodyPr wrap="none" rtlCol="0">
            <a:spAutoFit/>
          </a:bodyPr>
          <a:lstStyle/>
          <a:p>
            <a:r>
              <a:rPr lang="en-US" dirty="0" smtClean="0"/>
              <a:t>She may not go there. Ever.</a:t>
            </a:r>
            <a:endParaRPr lang="en-US" dirty="0"/>
          </a:p>
        </p:txBody>
      </p:sp>
      <p:sp>
        <p:nvSpPr>
          <p:cNvPr id="22" name="TextBox 21"/>
          <p:cNvSpPr txBox="1"/>
          <p:nvPr/>
        </p:nvSpPr>
        <p:spPr>
          <a:xfrm>
            <a:off x="949569" y="4103077"/>
            <a:ext cx="565155" cy="369332"/>
          </a:xfrm>
          <a:prstGeom prst="rect">
            <a:avLst/>
          </a:prstGeom>
          <a:noFill/>
        </p:spPr>
        <p:txBody>
          <a:bodyPr wrap="none" rtlCol="0">
            <a:spAutoFit/>
          </a:bodyPr>
          <a:lstStyle/>
          <a:p>
            <a:r>
              <a:rPr lang="en-US" dirty="0" err="1" smtClean="0"/>
              <a:t>elke</a:t>
            </a:r>
            <a:endParaRPr lang="en-US" dirty="0"/>
          </a:p>
        </p:txBody>
      </p:sp>
      <p:pic>
        <p:nvPicPr>
          <p:cNvPr id="23" name="Picture 2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01106" y="1735160"/>
            <a:ext cx="952500" cy="1219200"/>
          </a:xfrm>
          <a:prstGeom prst="rect">
            <a:avLst/>
          </a:prstGeom>
        </p:spPr>
      </p:pic>
      <p:pic>
        <p:nvPicPr>
          <p:cNvPr id="24" name="Picture 23"/>
          <p:cNvPicPr>
            <a:picLocks noChangeAspect="1"/>
          </p:cNvPicPr>
          <p:nvPr/>
        </p:nvPicPr>
        <p:blipFill>
          <a:blip r:embed="rId11"/>
          <a:stretch>
            <a:fillRect/>
          </a:stretch>
        </p:blipFill>
        <p:spPr>
          <a:xfrm>
            <a:off x="4649226" y="1132229"/>
            <a:ext cx="1482393" cy="1610770"/>
          </a:xfrm>
          <a:prstGeom prst="rect">
            <a:avLst/>
          </a:prstGeom>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55632" y="4654676"/>
            <a:ext cx="1717887" cy="1710252"/>
          </a:xfrm>
          <a:prstGeom prst="rect">
            <a:avLst/>
          </a:prstGeom>
        </p:spPr>
      </p:pic>
      <p:cxnSp>
        <p:nvCxnSpPr>
          <p:cNvPr id="27" name="Straight Connector 26"/>
          <p:cNvCxnSpPr/>
          <p:nvPr/>
        </p:nvCxnSpPr>
        <p:spPr>
          <a:xfrm>
            <a:off x="187236" y="5019800"/>
            <a:ext cx="1156544"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6567" y="2954360"/>
            <a:ext cx="3340338" cy="1200329"/>
          </a:xfrm>
          <a:prstGeom prst="rect">
            <a:avLst/>
          </a:prstGeom>
          <a:noFill/>
        </p:spPr>
        <p:txBody>
          <a:bodyPr wrap="none" rtlCol="0">
            <a:spAutoFit/>
          </a:bodyPr>
          <a:lstStyle/>
          <a:p>
            <a:r>
              <a:rPr lang="en-US" dirty="0" smtClean="0"/>
              <a:t>7 Days at Mary’s house</a:t>
            </a:r>
          </a:p>
          <a:p>
            <a:r>
              <a:rPr lang="en-US" dirty="0" err="1" smtClean="0"/>
              <a:t>Gorbache</a:t>
            </a:r>
            <a:r>
              <a:rPr lang="en-US" dirty="0" smtClean="0"/>
              <a:t>(Depress Wedding)</a:t>
            </a:r>
          </a:p>
          <a:p>
            <a:r>
              <a:rPr lang="en-US" dirty="0" smtClean="0"/>
              <a:t>HOMCIDE:LUX</a:t>
            </a:r>
            <a:r>
              <a:rPr lang="en-US" strike="sngStrike" dirty="0" smtClean="0"/>
              <a:t>(</a:t>
            </a:r>
            <a:r>
              <a:rPr lang="en-US" strike="sngStrike" dirty="0" err="1" smtClean="0"/>
              <a:t>ddr</a:t>
            </a:r>
            <a:r>
              <a:rPr lang="en-US" strike="sngStrike" dirty="0" smtClean="0"/>
              <a:t>)</a:t>
            </a:r>
          </a:p>
          <a:p>
            <a:r>
              <a:rPr lang="en-US" dirty="0" smtClean="0"/>
              <a:t>HOMCDIE:IS-A-BELL</a:t>
            </a:r>
            <a:r>
              <a:rPr lang="en-US" strike="sngStrike" dirty="0" smtClean="0"/>
              <a:t>(soviet union)</a:t>
            </a:r>
            <a:endParaRPr lang="en-US" strike="sngStrike" dirty="0"/>
          </a:p>
        </p:txBody>
      </p:sp>
      <p:pic>
        <p:nvPicPr>
          <p:cNvPr id="29" name="Picture 28"/>
          <p:cNvPicPr>
            <a:picLocks noChangeAspect="1"/>
          </p:cNvPicPr>
          <p:nvPr/>
        </p:nvPicPr>
        <p:blipFill>
          <a:blip r:embed="rId13"/>
          <a:stretch>
            <a:fillRect/>
          </a:stretch>
        </p:blipFill>
        <p:spPr>
          <a:xfrm>
            <a:off x="7534507" y="5520886"/>
            <a:ext cx="2876190" cy="219048"/>
          </a:xfrm>
          <a:prstGeom prst="rect">
            <a:avLst/>
          </a:prstGeom>
        </p:spPr>
      </p:pic>
      <p:sp>
        <p:nvSpPr>
          <p:cNvPr id="30" name="Rectangle 29"/>
          <p:cNvSpPr/>
          <p:nvPr/>
        </p:nvSpPr>
        <p:spPr>
          <a:xfrm>
            <a:off x="10410697" y="5414634"/>
            <a:ext cx="1198918" cy="369332"/>
          </a:xfrm>
          <a:prstGeom prst="rect">
            <a:avLst/>
          </a:prstGeom>
        </p:spPr>
        <p:txBody>
          <a:bodyPr wrap="none">
            <a:spAutoFit/>
          </a:bodyPr>
          <a:lstStyle/>
          <a:p>
            <a:r>
              <a:rPr lang="en-US" dirty="0" smtClean="0"/>
              <a:t>§Theft $40</a:t>
            </a:r>
            <a:endParaRPr lang="en-US" dirty="0"/>
          </a:p>
        </p:txBody>
      </p:sp>
      <p:cxnSp>
        <p:nvCxnSpPr>
          <p:cNvPr id="32" name="Straight Connector 31"/>
          <p:cNvCxnSpPr/>
          <p:nvPr/>
        </p:nvCxnSpPr>
        <p:spPr>
          <a:xfrm>
            <a:off x="6096000" y="5414634"/>
            <a:ext cx="0" cy="117215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488215" y="5739934"/>
            <a:ext cx="1767535" cy="369332"/>
          </a:xfrm>
          <a:prstGeom prst="rect">
            <a:avLst/>
          </a:prstGeom>
          <a:noFill/>
        </p:spPr>
        <p:txBody>
          <a:bodyPr wrap="none" rtlCol="0">
            <a:spAutoFit/>
          </a:bodyPr>
          <a:lstStyle/>
          <a:p>
            <a:r>
              <a:rPr lang="en-US" dirty="0" smtClean="0"/>
              <a:t>Sunday Matinee</a:t>
            </a:r>
            <a:endParaRPr lang="en-US" dirty="0"/>
          </a:p>
        </p:txBody>
      </p:sp>
    </p:spTree>
    <p:extLst>
      <p:ext uri="{BB962C8B-B14F-4D97-AF65-F5344CB8AC3E}">
        <p14:creationId xmlns:p14="http://schemas.microsoft.com/office/powerpoint/2010/main" val="28993979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Oval 47"/>
          <p:cNvSpPr/>
          <p:nvPr/>
        </p:nvSpPr>
        <p:spPr>
          <a:xfrm>
            <a:off x="10197548" y="3752025"/>
            <a:ext cx="1688605" cy="1957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92845" y="949708"/>
            <a:ext cx="2966148" cy="34830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9" name="Rectangle 8"/>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289" y="2228175"/>
            <a:ext cx="1294001" cy="1194462"/>
          </a:xfrm>
          <a:prstGeom prst="rect">
            <a:avLst/>
          </a:prstGeom>
        </p:spPr>
      </p:pic>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52353" y="2224967"/>
            <a:ext cx="901469" cy="1205393"/>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7528" y="1306924"/>
            <a:ext cx="952500" cy="1219200"/>
          </a:xfrm>
          <a:prstGeom prst="rect">
            <a:avLst/>
          </a:prstGeom>
        </p:spPr>
      </p:pic>
      <p:sp>
        <p:nvSpPr>
          <p:cNvPr id="2" name="TextBox 1"/>
          <p:cNvSpPr txBox="1"/>
          <p:nvPr/>
        </p:nvSpPr>
        <p:spPr>
          <a:xfrm>
            <a:off x="7405507" y="1939796"/>
            <a:ext cx="1866345" cy="369332"/>
          </a:xfrm>
          <a:prstGeom prst="rect">
            <a:avLst/>
          </a:prstGeom>
          <a:noFill/>
        </p:spPr>
        <p:txBody>
          <a:bodyPr wrap="none" rtlCol="0">
            <a:spAutoFit/>
          </a:bodyPr>
          <a:lstStyle/>
          <a:p>
            <a:r>
              <a:rPr lang="en-US" dirty="0" smtClean="0"/>
              <a:t>41.CPVA.VIRINGIA</a:t>
            </a:r>
            <a:endParaRPr lang="en-US"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28410" y="2411453"/>
            <a:ext cx="1094642" cy="1702777"/>
          </a:xfrm>
          <a:prstGeom prst="rect">
            <a:avLst/>
          </a:prstGeom>
        </p:spPr>
      </p:pic>
      <p:cxnSp>
        <p:nvCxnSpPr>
          <p:cNvPr id="15" name="Straight Connector 14"/>
          <p:cNvCxnSpPr/>
          <p:nvPr/>
        </p:nvCxnSpPr>
        <p:spPr>
          <a:xfrm>
            <a:off x="4700954" y="2124462"/>
            <a:ext cx="1793631" cy="187310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196862" y="791094"/>
            <a:ext cx="46892" cy="4918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533442" y="5756031"/>
            <a:ext cx="1688606" cy="4165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243754" y="5811463"/>
            <a:ext cx="7948246" cy="120414"/>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9026769" y="3997569"/>
            <a:ext cx="3036277" cy="26845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11957538" y="3763108"/>
            <a:ext cx="178523" cy="21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9029521" y="3606288"/>
            <a:ext cx="484661" cy="36782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481538" y="856398"/>
            <a:ext cx="4639217" cy="100026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700954" y="935526"/>
            <a:ext cx="3025187" cy="923330"/>
          </a:xfrm>
          <a:prstGeom prst="rect">
            <a:avLst/>
          </a:prstGeom>
          <a:noFill/>
        </p:spPr>
        <p:txBody>
          <a:bodyPr wrap="none" rtlCol="0">
            <a:spAutoFit/>
          </a:bodyPr>
          <a:lstStyle/>
          <a:p>
            <a:r>
              <a:rPr lang="en-US" dirty="0" smtClean="0">
                <a:solidFill>
                  <a:schemeClr val="bg1"/>
                </a:solidFill>
              </a:rPr>
              <a:t>ARIEL THE MERMAID 3:00 PM</a:t>
            </a:r>
          </a:p>
          <a:p>
            <a:r>
              <a:rPr lang="en-US" dirty="0" smtClean="0">
                <a:solidFill>
                  <a:schemeClr val="bg1"/>
                </a:solidFill>
              </a:rPr>
              <a:t>THE MUPPETS	    3:30 PM</a:t>
            </a:r>
          </a:p>
          <a:p>
            <a:r>
              <a:rPr lang="en-US" dirty="0" smtClean="0">
                <a:solidFill>
                  <a:schemeClr val="bg1"/>
                </a:solidFill>
              </a:rPr>
              <a:t>STAND BY ME	   4:00 PM</a:t>
            </a:r>
            <a:endParaRPr lang="en-US" dirty="0">
              <a:solidFill>
                <a:schemeClr val="bg1"/>
              </a:solidFill>
            </a:endParaRPr>
          </a:p>
        </p:txBody>
      </p:sp>
      <p:cxnSp>
        <p:nvCxnSpPr>
          <p:cNvPr id="30" name="Straight Connector 29"/>
          <p:cNvCxnSpPr/>
          <p:nvPr/>
        </p:nvCxnSpPr>
        <p:spPr>
          <a:xfrm>
            <a:off x="1688123" y="1356529"/>
            <a:ext cx="21647" cy="4297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705707" y="1320178"/>
            <a:ext cx="19847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26238" y="1320178"/>
            <a:ext cx="1984785"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18867" y="987197"/>
            <a:ext cx="2932213" cy="369332"/>
          </a:xfrm>
          <a:prstGeom prst="rect">
            <a:avLst/>
          </a:prstGeom>
        </p:spPr>
        <p:txBody>
          <a:bodyPr wrap="none">
            <a:spAutoFit/>
          </a:bodyPr>
          <a:lstStyle/>
          <a:p>
            <a:r>
              <a:rPr lang="en-US" dirty="0">
                <a:solidFill>
                  <a:srgbClr val="FF0000"/>
                </a:solidFill>
              </a:rPr>
              <a:t>ARIEL THE MERMAID </a:t>
            </a:r>
            <a:r>
              <a:rPr lang="en-US" dirty="0" smtClean="0">
                <a:solidFill>
                  <a:srgbClr val="FF0000"/>
                </a:solidFill>
              </a:rPr>
              <a:t>3:00PM</a:t>
            </a:r>
            <a:endParaRPr lang="en-US" dirty="0">
              <a:solidFill>
                <a:srgbClr val="FF0000"/>
              </a:solidFill>
            </a:endParaRPr>
          </a:p>
        </p:txBody>
      </p:sp>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6841" y="2403459"/>
            <a:ext cx="1128901" cy="1696436"/>
          </a:xfrm>
          <a:prstGeom prst="rect">
            <a:avLst/>
          </a:prstGeom>
        </p:spPr>
      </p:pic>
      <p:cxnSp>
        <p:nvCxnSpPr>
          <p:cNvPr id="38" name="Straight Connector 37"/>
          <p:cNvCxnSpPr/>
          <p:nvPr/>
        </p:nvCxnSpPr>
        <p:spPr>
          <a:xfrm>
            <a:off x="3587421" y="1761545"/>
            <a:ext cx="1489910" cy="2001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262757" y="2313562"/>
            <a:ext cx="1793631" cy="187310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5007141" y="2292006"/>
            <a:ext cx="1282569" cy="1973364"/>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1688" y="2418430"/>
            <a:ext cx="1118938" cy="1681465"/>
          </a:xfrm>
          <a:prstGeom prst="rect">
            <a:avLst/>
          </a:prstGeom>
        </p:spPr>
      </p:pic>
      <p:sp>
        <p:nvSpPr>
          <p:cNvPr id="42" name="Rectangle 41"/>
          <p:cNvSpPr/>
          <p:nvPr/>
        </p:nvSpPr>
        <p:spPr>
          <a:xfrm>
            <a:off x="7691158" y="2447070"/>
            <a:ext cx="1308627" cy="15911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48476" y="2423702"/>
            <a:ext cx="1104056" cy="1573867"/>
          </a:xfrm>
          <a:prstGeom prst="rect">
            <a:avLst/>
          </a:prstGeom>
        </p:spPr>
      </p:pic>
      <p:cxnSp>
        <p:nvCxnSpPr>
          <p:cNvPr id="45" name="Straight Connector 44"/>
          <p:cNvCxnSpPr/>
          <p:nvPr/>
        </p:nvCxnSpPr>
        <p:spPr>
          <a:xfrm>
            <a:off x="9271851" y="2292006"/>
            <a:ext cx="880681" cy="170556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003460" y="2199453"/>
            <a:ext cx="880681" cy="170556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10518630" y="2858011"/>
            <a:ext cx="1031631" cy="882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162945" y="4852880"/>
            <a:ext cx="1125536" cy="1957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074137" y="4048227"/>
            <a:ext cx="1031631" cy="882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728558" y="3997570"/>
            <a:ext cx="1688605" cy="28073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4127404" y="3495826"/>
            <a:ext cx="1031631" cy="88228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rapezoid 53"/>
          <p:cNvSpPr/>
          <p:nvPr/>
        </p:nvSpPr>
        <p:spPr>
          <a:xfrm flipV="1">
            <a:off x="7518850" y="4617929"/>
            <a:ext cx="921766" cy="785446"/>
          </a:xfrm>
          <a:prstGeom prst="trapezoi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7659526" y="4395585"/>
            <a:ext cx="160399" cy="241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7800202" y="4368763"/>
            <a:ext cx="160399" cy="241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7937141" y="4306773"/>
            <a:ext cx="160399" cy="241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7995949" y="4415813"/>
            <a:ext cx="160399" cy="241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5798" y="6000482"/>
            <a:ext cx="1600121" cy="685766"/>
          </a:xfrm>
          <a:prstGeom prst="rect">
            <a:avLst/>
          </a:prstGeom>
        </p:spPr>
      </p:pic>
      <p:sp>
        <p:nvSpPr>
          <p:cNvPr id="60" name="TextBox 59"/>
          <p:cNvSpPr txBox="1"/>
          <p:nvPr/>
        </p:nvSpPr>
        <p:spPr>
          <a:xfrm>
            <a:off x="-26541" y="5442131"/>
            <a:ext cx="1429750" cy="369332"/>
          </a:xfrm>
          <a:prstGeom prst="rect">
            <a:avLst/>
          </a:prstGeom>
          <a:noFill/>
        </p:spPr>
        <p:txBody>
          <a:bodyPr wrap="none" rtlCol="0">
            <a:spAutoFit/>
          </a:bodyPr>
          <a:lstStyle/>
          <a:p>
            <a:r>
              <a:rPr lang="en-US" dirty="0" smtClean="0"/>
              <a:t>January 1987</a:t>
            </a:r>
            <a:endParaRPr lang="en-US" dirty="0"/>
          </a:p>
        </p:txBody>
      </p:sp>
      <p:cxnSp>
        <p:nvCxnSpPr>
          <p:cNvPr id="62" name="Straight Connector 61"/>
          <p:cNvCxnSpPr/>
          <p:nvPr/>
        </p:nvCxnSpPr>
        <p:spPr>
          <a:xfrm>
            <a:off x="0" y="5756031"/>
            <a:ext cx="25551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2533442" y="5715641"/>
            <a:ext cx="0" cy="1164621"/>
          </a:xfrm>
          <a:prstGeom prst="line">
            <a:avLst/>
          </a:prstGeom>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0244" y="6119160"/>
            <a:ext cx="1600121" cy="685766"/>
          </a:xfrm>
          <a:prstGeom prst="rect">
            <a:avLst/>
          </a:prstGeom>
        </p:spPr>
      </p:pic>
      <p:sp>
        <p:nvSpPr>
          <p:cNvPr id="74" name="Rectangle 73"/>
          <p:cNvSpPr/>
          <p:nvPr/>
        </p:nvSpPr>
        <p:spPr>
          <a:xfrm>
            <a:off x="92856" y="5704209"/>
            <a:ext cx="1198918" cy="369332"/>
          </a:xfrm>
          <a:prstGeom prst="rect">
            <a:avLst/>
          </a:prstGeom>
        </p:spPr>
        <p:txBody>
          <a:bodyPr wrap="none">
            <a:spAutoFit/>
          </a:bodyPr>
          <a:lstStyle/>
          <a:p>
            <a:r>
              <a:rPr lang="en-US" dirty="0"/>
              <a:t>§Theft $40</a:t>
            </a:r>
            <a:endParaRPr lang="en-US" dirty="0"/>
          </a:p>
        </p:txBody>
      </p:sp>
      <p:pic>
        <p:nvPicPr>
          <p:cNvPr id="75" name="Picture 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64195" y="5792381"/>
            <a:ext cx="570297" cy="757471"/>
          </a:xfrm>
          <a:prstGeom prst="rect">
            <a:avLst/>
          </a:prstGeom>
        </p:spPr>
      </p:pic>
      <p:pic>
        <p:nvPicPr>
          <p:cNvPr id="76" name="Picture 75"/>
          <p:cNvPicPr>
            <a:picLocks noChangeAspect="1"/>
          </p:cNvPicPr>
          <p:nvPr/>
        </p:nvPicPr>
        <p:blipFill>
          <a:blip r:embed="rId11"/>
          <a:stretch>
            <a:fillRect/>
          </a:stretch>
        </p:blipFill>
        <p:spPr>
          <a:xfrm>
            <a:off x="1342964" y="5788558"/>
            <a:ext cx="570040" cy="434506"/>
          </a:xfrm>
          <a:prstGeom prst="rect">
            <a:avLst/>
          </a:prstGeom>
        </p:spPr>
      </p:pic>
      <p:sp>
        <p:nvSpPr>
          <p:cNvPr id="77" name="TextBox 76"/>
          <p:cNvSpPr txBox="1"/>
          <p:nvPr/>
        </p:nvSpPr>
        <p:spPr>
          <a:xfrm>
            <a:off x="11262680" y="749003"/>
            <a:ext cx="899862" cy="584775"/>
          </a:xfrm>
          <a:prstGeom prst="rect">
            <a:avLst/>
          </a:prstGeom>
          <a:noFill/>
        </p:spPr>
        <p:txBody>
          <a:bodyPr wrap="none" rtlCol="0">
            <a:spAutoFit/>
          </a:bodyPr>
          <a:lstStyle/>
          <a:p>
            <a:r>
              <a:rPr lang="en-US" sz="2400" b="1" dirty="0" smtClean="0"/>
              <a:t>NAVY</a:t>
            </a:r>
          </a:p>
          <a:p>
            <a:r>
              <a:rPr lang="en-US" sz="800" strike="sngStrike" dirty="0" smtClean="0"/>
              <a:t>Marlin Ave)</a:t>
            </a:r>
            <a:endParaRPr lang="en-US" sz="800" strike="sngStrike" dirty="0"/>
          </a:p>
        </p:txBody>
      </p:sp>
      <p:cxnSp>
        <p:nvCxnSpPr>
          <p:cNvPr id="79" name="Straight Arrow Connector 78"/>
          <p:cNvCxnSpPr/>
          <p:nvPr/>
        </p:nvCxnSpPr>
        <p:spPr>
          <a:xfrm>
            <a:off x="10544907" y="1063969"/>
            <a:ext cx="496943" cy="437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751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822266" y="2470987"/>
            <a:ext cx="2125683" cy="11837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PERFORMANCE</a:t>
            </a:r>
            <a:endParaRPr lang="en-US" dirty="0">
              <a:solidFill>
                <a:schemeClr val="tx1"/>
              </a:solidFill>
            </a:endParaRPr>
          </a:p>
        </p:txBody>
      </p:sp>
      <p:sp>
        <p:nvSpPr>
          <p:cNvPr id="5" name="Rectangle 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6" name="Rectangle 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2" name="Rectangle 1"/>
          <p:cNvSpPr/>
          <p:nvPr/>
        </p:nvSpPr>
        <p:spPr>
          <a:xfrm>
            <a:off x="980097" y="1187531"/>
            <a:ext cx="1923803" cy="15675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p:cNvCxnSpPr/>
          <p:nvPr/>
        </p:nvCxnSpPr>
        <p:spPr>
          <a:xfrm>
            <a:off x="849468" y="1472539"/>
            <a:ext cx="2327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954367" y="1672440"/>
            <a:ext cx="2327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3413311" y="5967225"/>
            <a:ext cx="771525" cy="857250"/>
          </a:xfrm>
          <a:prstGeom prst="rect">
            <a:avLst/>
          </a:prstGeom>
        </p:spPr>
      </p:pic>
      <p:sp>
        <p:nvSpPr>
          <p:cNvPr id="9" name="TextBox 8"/>
          <p:cNvSpPr txBox="1"/>
          <p:nvPr/>
        </p:nvSpPr>
        <p:spPr>
          <a:xfrm>
            <a:off x="4373428" y="6123659"/>
            <a:ext cx="511679" cy="369332"/>
          </a:xfrm>
          <a:prstGeom prst="rect">
            <a:avLst/>
          </a:prstGeom>
          <a:noFill/>
        </p:spPr>
        <p:txBody>
          <a:bodyPr wrap="none" rtlCol="0">
            <a:spAutoFit/>
          </a:bodyPr>
          <a:lstStyle/>
          <a:p>
            <a:r>
              <a:rPr lang="en-US" strike="sngStrike" dirty="0" err="1" smtClean="0"/>
              <a:t>Odi</a:t>
            </a:r>
            <a:endParaRPr lang="en-US" strike="sngStrike" dirty="0"/>
          </a:p>
        </p:txBody>
      </p:sp>
      <p:cxnSp>
        <p:nvCxnSpPr>
          <p:cNvPr id="11" name="Straight Connector 10"/>
          <p:cNvCxnSpPr/>
          <p:nvPr/>
        </p:nvCxnSpPr>
        <p:spPr>
          <a:xfrm flipV="1">
            <a:off x="1122601" y="1045028"/>
            <a:ext cx="0" cy="6274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310627" y="1045028"/>
            <a:ext cx="0" cy="6274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02191" y="2834300"/>
            <a:ext cx="1021433" cy="646331"/>
          </a:xfrm>
          <a:prstGeom prst="rect">
            <a:avLst/>
          </a:prstGeom>
          <a:noFill/>
        </p:spPr>
        <p:txBody>
          <a:bodyPr wrap="none" rtlCol="0">
            <a:spAutoFit/>
          </a:bodyPr>
          <a:lstStyle/>
          <a:p>
            <a:r>
              <a:rPr lang="en-US" dirty="0" smtClean="0"/>
              <a:t>L3 Cache</a:t>
            </a:r>
          </a:p>
          <a:p>
            <a:endParaRPr lang="en-US" dirty="0"/>
          </a:p>
        </p:txBody>
      </p:sp>
      <p:sp>
        <p:nvSpPr>
          <p:cNvPr id="17" name="Rectangle 16"/>
          <p:cNvSpPr/>
          <p:nvPr/>
        </p:nvSpPr>
        <p:spPr>
          <a:xfrm>
            <a:off x="1728242" y="1971302"/>
            <a:ext cx="1063027" cy="602152"/>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2000064" y="2014887"/>
            <a:ext cx="766557" cy="553998"/>
          </a:xfrm>
          <a:prstGeom prst="rect">
            <a:avLst/>
          </a:prstGeom>
          <a:noFill/>
        </p:spPr>
        <p:txBody>
          <a:bodyPr wrap="none" rtlCol="0">
            <a:spAutoFit/>
          </a:bodyPr>
          <a:lstStyle/>
          <a:p>
            <a:r>
              <a:rPr lang="en-US" sz="1000" dirty="0" smtClean="0"/>
              <a:t>CPU </a:t>
            </a:r>
          </a:p>
          <a:p>
            <a:r>
              <a:rPr lang="en-US" sz="1000" dirty="0" smtClean="0"/>
              <a:t>Processing </a:t>
            </a:r>
          </a:p>
          <a:p>
            <a:r>
              <a:rPr lang="en-US" sz="1000" dirty="0" smtClean="0"/>
              <a:t>Unit</a:t>
            </a:r>
            <a:endParaRPr lang="en-US" sz="1000" dirty="0"/>
          </a:p>
        </p:txBody>
      </p:sp>
      <p:cxnSp>
        <p:nvCxnSpPr>
          <p:cNvPr id="19" name="Straight Arrow Connector 18"/>
          <p:cNvCxnSpPr/>
          <p:nvPr/>
        </p:nvCxnSpPr>
        <p:spPr>
          <a:xfrm flipH="1" flipV="1">
            <a:off x="2185060" y="2272379"/>
            <a:ext cx="2553195" cy="173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024147" y="1873405"/>
            <a:ext cx="925061" cy="369332"/>
          </a:xfrm>
          <a:prstGeom prst="rect">
            <a:avLst/>
          </a:prstGeom>
          <a:noFill/>
        </p:spPr>
        <p:txBody>
          <a:bodyPr wrap="none" rtlCol="0">
            <a:spAutoFit/>
          </a:bodyPr>
          <a:lstStyle/>
          <a:p>
            <a:r>
              <a:rPr lang="en-US" dirty="0" smtClean="0"/>
              <a:t>CHARTS</a:t>
            </a:r>
            <a:endParaRPr lang="en-US" dirty="0"/>
          </a:p>
        </p:txBody>
      </p:sp>
      <p:sp>
        <p:nvSpPr>
          <p:cNvPr id="22" name="Rectangle 21"/>
          <p:cNvSpPr/>
          <p:nvPr/>
        </p:nvSpPr>
        <p:spPr>
          <a:xfrm>
            <a:off x="3822267" y="1873405"/>
            <a:ext cx="2125683" cy="475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CHART</a:t>
            </a:r>
            <a:endParaRPr lang="en-US" dirty="0"/>
          </a:p>
        </p:txBody>
      </p:sp>
      <p:sp>
        <p:nvSpPr>
          <p:cNvPr id="24" name="TextBox 23"/>
          <p:cNvSpPr txBox="1"/>
          <p:nvPr/>
        </p:nvSpPr>
        <p:spPr>
          <a:xfrm>
            <a:off x="3643269" y="952925"/>
            <a:ext cx="3467424" cy="553998"/>
          </a:xfrm>
          <a:prstGeom prst="rect">
            <a:avLst/>
          </a:prstGeom>
          <a:solidFill>
            <a:srgbClr val="0070C0"/>
          </a:solidFill>
        </p:spPr>
        <p:txBody>
          <a:bodyPr wrap="none" rtlCol="0">
            <a:spAutoFit/>
          </a:bodyPr>
          <a:lstStyle/>
          <a:p>
            <a:r>
              <a:rPr lang="en-US" b="1" dirty="0" smtClean="0"/>
              <a:t>POLICE </a:t>
            </a:r>
            <a:r>
              <a:rPr lang="en-US" b="1" dirty="0" err="1" smtClean="0"/>
              <a:t>nonPoliceXML</a:t>
            </a:r>
            <a:r>
              <a:rPr lang="en-US" b="1" dirty="0" smtClean="0"/>
              <a:t> PROCESSOR</a:t>
            </a:r>
          </a:p>
          <a:p>
            <a:r>
              <a:rPr lang="en-US" sz="1200" b="1" strike="sngStrike" dirty="0" err="1" smtClean="0"/>
              <a:t>Ibm</a:t>
            </a:r>
            <a:r>
              <a:rPr lang="en-US" sz="1200" b="1" strike="sngStrike" dirty="0" smtClean="0"/>
              <a:t> </a:t>
            </a:r>
            <a:r>
              <a:rPr lang="en-US" sz="1200" b="1" strike="sngStrike" dirty="0" err="1" smtClean="0"/>
              <a:t>datapower</a:t>
            </a:r>
            <a:r>
              <a:rPr lang="en-US" sz="1200" b="1" strike="sngStrike" dirty="0" smtClean="0"/>
              <a:t> xml processor</a:t>
            </a:r>
            <a:endParaRPr lang="en-US" sz="1200" b="1" strike="sngStrike" dirty="0"/>
          </a:p>
        </p:txBody>
      </p:sp>
      <p:cxnSp>
        <p:nvCxnSpPr>
          <p:cNvPr id="30" name="Straight Connector 29"/>
          <p:cNvCxnSpPr/>
          <p:nvPr/>
        </p:nvCxnSpPr>
        <p:spPr>
          <a:xfrm>
            <a:off x="3281931" y="1145369"/>
            <a:ext cx="0" cy="4751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9406740" y="826719"/>
            <a:ext cx="8411" cy="5069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49468" y="1145369"/>
            <a:ext cx="0" cy="4751274"/>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568022" y="875413"/>
            <a:ext cx="1369286" cy="369332"/>
          </a:xfrm>
          <a:prstGeom prst="rect">
            <a:avLst/>
          </a:prstGeom>
          <a:noFill/>
        </p:spPr>
        <p:txBody>
          <a:bodyPr wrap="none" rtlCol="0">
            <a:spAutoFit/>
          </a:bodyPr>
          <a:lstStyle/>
          <a:p>
            <a:r>
              <a:rPr lang="en-US" b="1" dirty="0" smtClean="0"/>
              <a:t>MARKETING</a:t>
            </a:r>
            <a:endParaRPr lang="en-US" b="1" dirty="0"/>
          </a:p>
        </p:txBody>
      </p:sp>
      <p:sp>
        <p:nvSpPr>
          <p:cNvPr id="34" name="Rectangle 33"/>
          <p:cNvSpPr/>
          <p:nvPr/>
        </p:nvSpPr>
        <p:spPr>
          <a:xfrm>
            <a:off x="9666828" y="3675506"/>
            <a:ext cx="747064" cy="369332"/>
          </a:xfrm>
          <a:prstGeom prst="rect">
            <a:avLst/>
          </a:prstGeom>
        </p:spPr>
        <p:txBody>
          <a:bodyPr wrap="none">
            <a:spAutoFit/>
          </a:bodyPr>
          <a:lstStyle/>
          <a:p>
            <a:r>
              <a:rPr lang="en-US" b="1" dirty="0" smtClean="0"/>
              <a:t>SALES</a:t>
            </a:r>
            <a:endParaRPr lang="en-US" dirty="0"/>
          </a:p>
        </p:txBody>
      </p:sp>
      <p:sp>
        <p:nvSpPr>
          <p:cNvPr id="36" name="Rectangle 35"/>
          <p:cNvSpPr/>
          <p:nvPr/>
        </p:nvSpPr>
        <p:spPr>
          <a:xfrm>
            <a:off x="4546414" y="5444261"/>
            <a:ext cx="2501735" cy="338554"/>
          </a:xfrm>
          <a:prstGeom prst="rect">
            <a:avLst/>
          </a:prstGeom>
        </p:spPr>
        <p:txBody>
          <a:bodyPr wrap="square">
            <a:spAutoFit/>
          </a:bodyPr>
          <a:lstStyle/>
          <a:p>
            <a:r>
              <a:rPr lang="en-US" sz="800" strike="sngStrike" dirty="0">
                <a:solidFill>
                  <a:srgbClr val="202124"/>
                </a:solidFill>
                <a:latin typeface="Google Sans"/>
                <a:hlinkClick r:id="rId3"/>
              </a:rPr>
              <a:t>IBM </a:t>
            </a:r>
            <a:r>
              <a:rPr lang="en-US" sz="800" strike="sngStrike" dirty="0" err="1">
                <a:solidFill>
                  <a:srgbClr val="202124"/>
                </a:solidFill>
                <a:latin typeface="Google Sans"/>
                <a:hlinkClick r:id="rId3"/>
              </a:rPr>
              <a:t>Websphere</a:t>
            </a:r>
            <a:r>
              <a:rPr lang="en-US" sz="800" strike="sngStrike" dirty="0">
                <a:solidFill>
                  <a:srgbClr val="202124"/>
                </a:solidFill>
                <a:latin typeface="Google Sans"/>
                <a:hlinkClick r:id="rId3"/>
              </a:rPr>
              <a:t> </a:t>
            </a:r>
            <a:r>
              <a:rPr lang="en-US" sz="800" strike="sngStrike" dirty="0" err="1">
                <a:solidFill>
                  <a:srgbClr val="202124"/>
                </a:solidFill>
                <a:latin typeface="Google Sans"/>
                <a:hlinkClick r:id="rId3"/>
              </a:rPr>
              <a:t>Datapower</a:t>
            </a:r>
            <a:r>
              <a:rPr lang="en-US" sz="800" strike="sngStrike" dirty="0">
                <a:solidFill>
                  <a:srgbClr val="202124"/>
                </a:solidFill>
                <a:latin typeface="Google Sans"/>
                <a:hlinkClick r:id="rId3"/>
              </a:rPr>
              <a:t> XS40 SOA XML Network Security Gateway 9235-</a:t>
            </a:r>
            <a:endParaRPr lang="en-US" sz="800" b="0" i="0" u="none" strike="sngStrike" dirty="0">
              <a:solidFill>
                <a:srgbClr val="202124"/>
              </a:solidFill>
              <a:effectLst/>
              <a:latin typeface="Google Sans"/>
              <a:hlinkClick r:id="rId3"/>
            </a:endParaRPr>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0097" y="3602506"/>
            <a:ext cx="2276190" cy="2133333"/>
          </a:xfrm>
          <a:prstGeom prst="rect">
            <a:avLst/>
          </a:prstGeom>
        </p:spPr>
      </p:pic>
      <p:sp>
        <p:nvSpPr>
          <p:cNvPr id="38" name="Rectangle 37"/>
          <p:cNvSpPr/>
          <p:nvPr/>
        </p:nvSpPr>
        <p:spPr>
          <a:xfrm>
            <a:off x="145601" y="776037"/>
            <a:ext cx="1883785" cy="369332"/>
          </a:xfrm>
          <a:prstGeom prst="rect">
            <a:avLst/>
          </a:prstGeom>
        </p:spPr>
        <p:txBody>
          <a:bodyPr wrap="none">
            <a:spAutoFit/>
          </a:bodyPr>
          <a:lstStyle/>
          <a:p>
            <a:r>
              <a:rPr lang="en-US" b="1" dirty="0"/>
              <a:t>FBI:WHITE COLAR</a:t>
            </a:r>
          </a:p>
        </p:txBody>
      </p:sp>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8681" y="2042610"/>
            <a:ext cx="984230" cy="431271"/>
          </a:xfrm>
          <a:prstGeom prst="rect">
            <a:avLst/>
          </a:prstGeom>
        </p:spPr>
      </p:pic>
      <p:cxnSp>
        <p:nvCxnSpPr>
          <p:cNvPr id="43" name="Straight Connector 42"/>
          <p:cNvCxnSpPr/>
          <p:nvPr/>
        </p:nvCxnSpPr>
        <p:spPr>
          <a:xfrm flipV="1">
            <a:off x="7088681" y="2061897"/>
            <a:ext cx="1187885" cy="47629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924633" y="3287894"/>
            <a:ext cx="1183914" cy="369332"/>
          </a:xfrm>
          <a:prstGeom prst="rect">
            <a:avLst/>
          </a:prstGeom>
          <a:noFill/>
        </p:spPr>
        <p:txBody>
          <a:bodyPr wrap="none" rtlCol="0">
            <a:spAutoFit/>
          </a:bodyPr>
          <a:lstStyle/>
          <a:p>
            <a:r>
              <a:rPr lang="en-US" b="1" dirty="0" smtClean="0"/>
              <a:t>ASSEMBLY</a:t>
            </a:r>
            <a:endParaRPr lang="en-US" b="1" dirty="0"/>
          </a:p>
        </p:txBody>
      </p:sp>
      <p:sp>
        <p:nvSpPr>
          <p:cNvPr id="45" name="Rectangle 44"/>
          <p:cNvSpPr/>
          <p:nvPr/>
        </p:nvSpPr>
        <p:spPr>
          <a:xfrm>
            <a:off x="6118195" y="2291886"/>
            <a:ext cx="603050" cy="369332"/>
          </a:xfrm>
          <a:prstGeom prst="rect">
            <a:avLst/>
          </a:prstGeom>
        </p:spPr>
        <p:txBody>
          <a:bodyPr wrap="none">
            <a:spAutoFit/>
          </a:bodyPr>
          <a:lstStyle/>
          <a:p>
            <a:r>
              <a:rPr lang="en-US" b="1" dirty="0" smtClean="0"/>
              <a:t>J2EE</a:t>
            </a:r>
            <a:endParaRPr lang="en-US" dirty="0"/>
          </a:p>
        </p:txBody>
      </p:sp>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25029" y="2907494"/>
            <a:ext cx="843143" cy="369450"/>
          </a:xfrm>
          <a:prstGeom prst="rect">
            <a:avLst/>
          </a:prstGeom>
        </p:spPr>
      </p:pic>
      <p:cxnSp>
        <p:nvCxnSpPr>
          <p:cNvPr id="47" name="Straight Connector 46"/>
          <p:cNvCxnSpPr/>
          <p:nvPr/>
        </p:nvCxnSpPr>
        <p:spPr>
          <a:xfrm flipV="1">
            <a:off x="6966854" y="2766657"/>
            <a:ext cx="1268380" cy="57700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58642" y="3417781"/>
            <a:ext cx="843143" cy="369450"/>
          </a:xfrm>
          <a:prstGeom prst="rect">
            <a:avLst/>
          </a:prstGeom>
        </p:spPr>
      </p:pic>
      <p:cxnSp>
        <p:nvCxnSpPr>
          <p:cNvPr id="52" name="Straight Connector 51"/>
          <p:cNvCxnSpPr/>
          <p:nvPr/>
        </p:nvCxnSpPr>
        <p:spPr>
          <a:xfrm flipV="1">
            <a:off x="7298326" y="3323838"/>
            <a:ext cx="1268380" cy="57700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822266" y="3464502"/>
            <a:ext cx="2216838"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786631" y="3266669"/>
            <a:ext cx="694421" cy="246221"/>
          </a:xfrm>
          <a:prstGeom prst="rect">
            <a:avLst/>
          </a:prstGeom>
          <a:noFill/>
        </p:spPr>
        <p:txBody>
          <a:bodyPr wrap="none" rtlCol="0">
            <a:spAutoFit/>
          </a:bodyPr>
          <a:lstStyle/>
          <a:p>
            <a:r>
              <a:rPr lang="en-US" sz="1000" b="1" dirty="0" smtClean="0"/>
              <a:t>Assembly</a:t>
            </a:r>
            <a:endParaRPr lang="en-US" sz="1000" b="1" dirty="0"/>
          </a:p>
        </p:txBody>
      </p:sp>
      <p:sp>
        <p:nvSpPr>
          <p:cNvPr id="56" name="TextBox 55"/>
          <p:cNvSpPr txBox="1"/>
          <p:nvPr/>
        </p:nvSpPr>
        <p:spPr>
          <a:xfrm>
            <a:off x="3287499" y="3306174"/>
            <a:ext cx="566181" cy="369332"/>
          </a:xfrm>
          <a:prstGeom prst="rect">
            <a:avLst/>
          </a:prstGeom>
          <a:noFill/>
        </p:spPr>
        <p:txBody>
          <a:bodyPr wrap="none" rtlCol="0">
            <a:spAutoFit/>
          </a:bodyPr>
          <a:lstStyle/>
          <a:p>
            <a:r>
              <a:rPr lang="en-US" dirty="0" smtClean="0"/>
              <a:t>0.1s</a:t>
            </a:r>
            <a:endParaRPr lang="en-US" dirty="0"/>
          </a:p>
        </p:txBody>
      </p:sp>
      <p:sp>
        <p:nvSpPr>
          <p:cNvPr id="57" name="Rectangle 56"/>
          <p:cNvSpPr/>
          <p:nvPr/>
        </p:nvSpPr>
        <p:spPr>
          <a:xfrm>
            <a:off x="3259791" y="2863289"/>
            <a:ext cx="449162" cy="369332"/>
          </a:xfrm>
          <a:prstGeom prst="rect">
            <a:avLst/>
          </a:prstGeom>
        </p:spPr>
        <p:txBody>
          <a:bodyPr wrap="none">
            <a:spAutoFit/>
          </a:bodyPr>
          <a:lstStyle/>
          <a:p>
            <a:r>
              <a:rPr lang="en-US" dirty="0" smtClean="0"/>
              <a:t>1.s</a:t>
            </a:r>
            <a:endParaRPr lang="en-US" dirty="0"/>
          </a:p>
        </p:txBody>
      </p:sp>
      <p:sp>
        <p:nvSpPr>
          <p:cNvPr id="58" name="Rectangle 57"/>
          <p:cNvSpPr/>
          <p:nvPr/>
        </p:nvSpPr>
        <p:spPr>
          <a:xfrm>
            <a:off x="6145660" y="2842610"/>
            <a:ext cx="540148" cy="369332"/>
          </a:xfrm>
          <a:prstGeom prst="rect">
            <a:avLst/>
          </a:prstGeom>
        </p:spPr>
        <p:txBody>
          <a:bodyPr wrap="none">
            <a:spAutoFit/>
          </a:bodyPr>
          <a:lstStyle/>
          <a:p>
            <a:r>
              <a:rPr lang="en-US" b="1" dirty="0"/>
              <a:t>C++</a:t>
            </a:r>
          </a:p>
        </p:txBody>
      </p:sp>
      <p:sp>
        <p:nvSpPr>
          <p:cNvPr id="60" name="Freeform 59"/>
          <p:cNvSpPr/>
          <p:nvPr/>
        </p:nvSpPr>
        <p:spPr>
          <a:xfrm>
            <a:off x="3906479" y="3066746"/>
            <a:ext cx="2006930" cy="345615"/>
          </a:xfrm>
          <a:custGeom>
            <a:avLst/>
            <a:gdLst>
              <a:gd name="connsiteX0" fmla="*/ 0 w 2006930"/>
              <a:gd name="connsiteY0" fmla="*/ 1142 h 345615"/>
              <a:gd name="connsiteX1" fmla="*/ 486888 w 2006930"/>
              <a:gd name="connsiteY1" fmla="*/ 143646 h 345615"/>
              <a:gd name="connsiteX2" fmla="*/ 676894 w 2006930"/>
              <a:gd name="connsiteY2" fmla="*/ 345526 h 345615"/>
              <a:gd name="connsiteX3" fmla="*/ 807522 w 2006930"/>
              <a:gd name="connsiteY3" fmla="*/ 167397 h 345615"/>
              <a:gd name="connsiteX4" fmla="*/ 890649 w 2006930"/>
              <a:gd name="connsiteY4" fmla="*/ 24893 h 345615"/>
              <a:gd name="connsiteX5" fmla="*/ 1163782 w 2006930"/>
              <a:gd name="connsiteY5" fmla="*/ 84269 h 345615"/>
              <a:gd name="connsiteX6" fmla="*/ 1460665 w 2006930"/>
              <a:gd name="connsiteY6" fmla="*/ 84269 h 345615"/>
              <a:gd name="connsiteX7" fmla="*/ 1828800 w 2006930"/>
              <a:gd name="connsiteY7" fmla="*/ 13017 h 345615"/>
              <a:gd name="connsiteX8" fmla="*/ 1935678 w 2006930"/>
              <a:gd name="connsiteY8" fmla="*/ 1142 h 345615"/>
              <a:gd name="connsiteX9" fmla="*/ 2006930 w 2006930"/>
              <a:gd name="connsiteY9" fmla="*/ 1142 h 345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6930" h="345615">
                <a:moveTo>
                  <a:pt x="0" y="1142"/>
                </a:moveTo>
                <a:cubicBezTo>
                  <a:pt x="187036" y="43695"/>
                  <a:pt x="374072" y="86249"/>
                  <a:pt x="486888" y="143646"/>
                </a:cubicBezTo>
                <a:cubicBezTo>
                  <a:pt x="599704" y="201043"/>
                  <a:pt x="623455" y="341568"/>
                  <a:pt x="676894" y="345526"/>
                </a:cubicBezTo>
                <a:cubicBezTo>
                  <a:pt x="730333" y="349484"/>
                  <a:pt x="771896" y="220836"/>
                  <a:pt x="807522" y="167397"/>
                </a:cubicBezTo>
                <a:cubicBezTo>
                  <a:pt x="843148" y="113958"/>
                  <a:pt x="831272" y="38748"/>
                  <a:pt x="890649" y="24893"/>
                </a:cubicBezTo>
                <a:cubicBezTo>
                  <a:pt x="950026" y="11038"/>
                  <a:pt x="1068779" y="74373"/>
                  <a:pt x="1163782" y="84269"/>
                </a:cubicBezTo>
                <a:cubicBezTo>
                  <a:pt x="1258785" y="94165"/>
                  <a:pt x="1349829" y="96144"/>
                  <a:pt x="1460665" y="84269"/>
                </a:cubicBezTo>
                <a:cubicBezTo>
                  <a:pt x="1571501" y="72394"/>
                  <a:pt x="1749631" y="26871"/>
                  <a:pt x="1828800" y="13017"/>
                </a:cubicBezTo>
                <a:cubicBezTo>
                  <a:pt x="1907969" y="-837"/>
                  <a:pt x="1905990" y="3121"/>
                  <a:pt x="1935678" y="1142"/>
                </a:cubicBezTo>
                <a:cubicBezTo>
                  <a:pt x="1965366" y="-837"/>
                  <a:pt x="1986148" y="152"/>
                  <a:pt x="2006930" y="11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400800" y="2826327"/>
            <a:ext cx="11875" cy="166255"/>
          </a:xfrm>
          <a:custGeom>
            <a:avLst/>
            <a:gdLst>
              <a:gd name="connsiteX0" fmla="*/ 0 w 11875"/>
              <a:gd name="connsiteY0" fmla="*/ 166255 h 166255"/>
              <a:gd name="connsiteX1" fmla="*/ 11875 w 11875"/>
              <a:gd name="connsiteY1" fmla="*/ 0 h 166255"/>
            </a:gdLst>
            <a:ahLst/>
            <a:cxnLst>
              <a:cxn ang="0">
                <a:pos x="connsiteX0" y="connsiteY0"/>
              </a:cxn>
              <a:cxn ang="0">
                <a:pos x="connsiteX1" y="connsiteY1"/>
              </a:cxn>
            </a:cxnLst>
            <a:rect l="l" t="t" r="r" b="b"/>
            <a:pathLst>
              <a:path w="11875" h="166255">
                <a:moveTo>
                  <a:pt x="0" y="166255"/>
                </a:moveTo>
                <a:lnTo>
                  <a:pt x="1187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3461657" y="2538196"/>
            <a:ext cx="391454" cy="369332"/>
          </a:xfrm>
          <a:prstGeom prst="rect">
            <a:avLst/>
          </a:prstGeom>
          <a:noFill/>
        </p:spPr>
        <p:txBody>
          <a:bodyPr wrap="none" rtlCol="0">
            <a:spAutoFit/>
          </a:bodyPr>
          <a:lstStyle/>
          <a:p>
            <a:r>
              <a:rPr lang="en-US" dirty="0" smtClean="0"/>
              <a:t>2s</a:t>
            </a:r>
            <a:endParaRPr lang="en-US" dirty="0"/>
          </a:p>
        </p:txBody>
      </p:sp>
      <p:sp>
        <p:nvSpPr>
          <p:cNvPr id="63" name="Freeform 62"/>
          <p:cNvSpPr/>
          <p:nvPr/>
        </p:nvSpPr>
        <p:spPr>
          <a:xfrm>
            <a:off x="3835730" y="2585270"/>
            <a:ext cx="2101932" cy="286274"/>
          </a:xfrm>
          <a:custGeom>
            <a:avLst/>
            <a:gdLst>
              <a:gd name="connsiteX0" fmla="*/ 0 w 2101932"/>
              <a:gd name="connsiteY0" fmla="*/ 146055 h 286274"/>
              <a:gd name="connsiteX1" fmla="*/ 855023 w 2101932"/>
              <a:gd name="connsiteY1" fmla="*/ 3551 h 286274"/>
              <a:gd name="connsiteX2" fmla="*/ 1104405 w 2101932"/>
              <a:gd name="connsiteY2" fmla="*/ 276683 h 286274"/>
              <a:gd name="connsiteX3" fmla="*/ 1745673 w 2101932"/>
              <a:gd name="connsiteY3" fmla="*/ 229182 h 286274"/>
              <a:gd name="connsiteX4" fmla="*/ 1900052 w 2101932"/>
              <a:gd name="connsiteY4" fmla="*/ 217307 h 286274"/>
              <a:gd name="connsiteX5" fmla="*/ 2066306 w 2101932"/>
              <a:gd name="connsiteY5" fmla="*/ 205431 h 286274"/>
              <a:gd name="connsiteX6" fmla="*/ 2101932 w 2101932"/>
              <a:gd name="connsiteY6" fmla="*/ 205431 h 286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1932" h="286274">
                <a:moveTo>
                  <a:pt x="0" y="146055"/>
                </a:moveTo>
                <a:cubicBezTo>
                  <a:pt x="335478" y="63917"/>
                  <a:pt x="670956" y="-18220"/>
                  <a:pt x="855023" y="3551"/>
                </a:cubicBezTo>
                <a:cubicBezTo>
                  <a:pt x="1039090" y="25322"/>
                  <a:pt x="955963" y="239078"/>
                  <a:pt x="1104405" y="276683"/>
                </a:cubicBezTo>
                <a:cubicBezTo>
                  <a:pt x="1252847" y="314288"/>
                  <a:pt x="1745673" y="229182"/>
                  <a:pt x="1745673" y="229182"/>
                </a:cubicBezTo>
                <a:lnTo>
                  <a:pt x="1900052" y="217307"/>
                </a:lnTo>
                <a:lnTo>
                  <a:pt x="2066306" y="205431"/>
                </a:lnTo>
                <a:cubicBezTo>
                  <a:pt x="2099953" y="203452"/>
                  <a:pt x="2100942" y="204441"/>
                  <a:pt x="2101932" y="2054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2612579" y="1730214"/>
            <a:ext cx="127151" cy="13899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2058864" y="820736"/>
            <a:ext cx="1021433" cy="369332"/>
          </a:xfrm>
          <a:prstGeom prst="rect">
            <a:avLst/>
          </a:prstGeom>
        </p:spPr>
        <p:txBody>
          <a:bodyPr wrap="none">
            <a:spAutoFit/>
          </a:bodyPr>
          <a:lstStyle/>
          <a:p>
            <a:r>
              <a:rPr lang="en-US" dirty="0"/>
              <a:t>L1 Cache</a:t>
            </a:r>
          </a:p>
        </p:txBody>
      </p:sp>
      <p:cxnSp>
        <p:nvCxnSpPr>
          <p:cNvPr id="67" name="Straight Arrow Connector 66"/>
          <p:cNvCxnSpPr>
            <a:endCxn id="64" idx="3"/>
          </p:cNvCxnSpPr>
          <p:nvPr/>
        </p:nvCxnSpPr>
        <p:spPr>
          <a:xfrm flipH="1">
            <a:off x="2739730" y="1055567"/>
            <a:ext cx="81042" cy="7441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2612579" y="2634662"/>
            <a:ext cx="113299" cy="994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1697914" y="2615617"/>
            <a:ext cx="835979" cy="852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2081655" y="2861457"/>
            <a:ext cx="1021433" cy="369332"/>
          </a:xfrm>
          <a:prstGeom prst="rect">
            <a:avLst/>
          </a:prstGeom>
        </p:spPr>
        <p:txBody>
          <a:bodyPr wrap="none">
            <a:spAutoFit/>
          </a:bodyPr>
          <a:lstStyle/>
          <a:p>
            <a:r>
              <a:rPr lang="en-US" dirty="0"/>
              <a:t>L2 Cache</a:t>
            </a:r>
          </a:p>
        </p:txBody>
      </p:sp>
      <p:cxnSp>
        <p:nvCxnSpPr>
          <p:cNvPr id="72" name="Straight Arrow Connector 71"/>
          <p:cNvCxnSpPr>
            <a:endCxn id="68" idx="2"/>
          </p:cNvCxnSpPr>
          <p:nvPr/>
        </p:nvCxnSpPr>
        <p:spPr>
          <a:xfrm flipH="1" flipV="1">
            <a:off x="2669229" y="2734127"/>
            <a:ext cx="200842" cy="184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endCxn id="69" idx="2"/>
          </p:cNvCxnSpPr>
          <p:nvPr/>
        </p:nvCxnSpPr>
        <p:spPr>
          <a:xfrm flipV="1">
            <a:off x="2115050" y="2700849"/>
            <a:ext cx="854" cy="20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108547" y="867421"/>
            <a:ext cx="2298193" cy="1107996"/>
          </a:xfrm>
          <a:prstGeom prst="rect">
            <a:avLst/>
          </a:prstGeom>
          <a:noFill/>
        </p:spPr>
        <p:txBody>
          <a:bodyPr wrap="none" rtlCol="0">
            <a:spAutoFit/>
          </a:bodyPr>
          <a:lstStyle/>
          <a:p>
            <a:r>
              <a:rPr lang="en-US" b="1" dirty="0" smtClean="0"/>
              <a:t>QUANTUM ASSEMBLY</a:t>
            </a:r>
          </a:p>
          <a:p>
            <a:r>
              <a:rPr lang="en-US" sz="800" b="1" dirty="0" smtClean="0"/>
              <a:t>f(x)=3+i6</a:t>
            </a:r>
          </a:p>
          <a:p>
            <a:r>
              <a:rPr lang="en-US" sz="800" b="1" dirty="0" smtClean="0"/>
              <a:t>Complex Number and Real Number</a:t>
            </a:r>
          </a:p>
          <a:p>
            <a:r>
              <a:rPr lang="en-US" sz="800" b="1" dirty="0" smtClean="0"/>
              <a:t>ATB 1/0 Binary ASSMEBLY</a:t>
            </a:r>
          </a:p>
          <a:p>
            <a:r>
              <a:rPr lang="en-US" sz="800" b="1" dirty="0" smtClean="0"/>
              <a:t>MATRIX	    QUANTUM MATRIX</a:t>
            </a:r>
          </a:p>
          <a:p>
            <a:r>
              <a:rPr lang="en-US" sz="800" b="1" dirty="0" smtClean="0"/>
              <a:t>1|0|0|1	     2+i4</a:t>
            </a:r>
          </a:p>
          <a:p>
            <a:r>
              <a:rPr lang="en-US" sz="800" b="1" dirty="0" smtClean="0"/>
              <a:t>0|1|1|0	     3+i7</a:t>
            </a:r>
            <a:endParaRPr lang="en-US" sz="800" b="1" dirty="0"/>
          </a:p>
        </p:txBody>
      </p:sp>
      <p:pic>
        <p:nvPicPr>
          <p:cNvPr id="77" name="Picture 7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84836" y="3970340"/>
            <a:ext cx="2895600" cy="1581150"/>
          </a:xfrm>
          <a:prstGeom prst="rect">
            <a:avLst/>
          </a:prstGeom>
        </p:spPr>
      </p:pic>
      <p:cxnSp>
        <p:nvCxnSpPr>
          <p:cNvPr id="79" name="Straight Connector 78"/>
          <p:cNvCxnSpPr/>
          <p:nvPr/>
        </p:nvCxnSpPr>
        <p:spPr>
          <a:xfrm>
            <a:off x="3882298" y="3829704"/>
            <a:ext cx="4180236" cy="189495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9616786" y="1312261"/>
            <a:ext cx="2257162" cy="15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9711131" y="4200259"/>
            <a:ext cx="2257162" cy="15325"/>
          </a:xfrm>
          <a:prstGeom prst="line">
            <a:avLst/>
          </a:prstGeom>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8"/>
          <a:stretch>
            <a:fillRect/>
          </a:stretch>
        </p:blipFill>
        <p:spPr>
          <a:xfrm>
            <a:off x="9569730" y="4371005"/>
            <a:ext cx="2351273" cy="968436"/>
          </a:xfrm>
          <a:prstGeom prst="rect">
            <a:avLst/>
          </a:prstGeom>
        </p:spPr>
      </p:pic>
      <p:pic>
        <p:nvPicPr>
          <p:cNvPr id="85" name="Picture 8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33127" y="2985079"/>
            <a:ext cx="1198634" cy="737621"/>
          </a:xfrm>
          <a:prstGeom prst="rect">
            <a:avLst/>
          </a:prstGeom>
        </p:spPr>
      </p:pic>
      <p:pic>
        <p:nvPicPr>
          <p:cNvPr id="86" name="Picture 8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33127" y="2231622"/>
            <a:ext cx="1154082" cy="767989"/>
          </a:xfrm>
          <a:prstGeom prst="rect">
            <a:avLst/>
          </a:prstGeom>
        </p:spPr>
      </p:pic>
      <p:pic>
        <p:nvPicPr>
          <p:cNvPr id="87" name="Picture 8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70789" y="1409533"/>
            <a:ext cx="1167400" cy="783948"/>
          </a:xfrm>
          <a:prstGeom prst="rect">
            <a:avLst/>
          </a:prstGeom>
        </p:spPr>
      </p:pic>
      <p:pic>
        <p:nvPicPr>
          <p:cNvPr id="88" name="Picture 8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96800" y="4916557"/>
            <a:ext cx="693682" cy="388462"/>
          </a:xfrm>
          <a:prstGeom prst="rect">
            <a:avLst/>
          </a:prstGeom>
        </p:spPr>
      </p:pic>
      <p:cxnSp>
        <p:nvCxnSpPr>
          <p:cNvPr id="90" name="Straight Connector 89"/>
          <p:cNvCxnSpPr/>
          <p:nvPr/>
        </p:nvCxnSpPr>
        <p:spPr>
          <a:xfrm>
            <a:off x="8072911" y="4625009"/>
            <a:ext cx="917571" cy="82163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985883" y="5793991"/>
            <a:ext cx="11123175" cy="26931"/>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223371" y="5990531"/>
            <a:ext cx="1883785" cy="369332"/>
          </a:xfrm>
          <a:prstGeom prst="rect">
            <a:avLst/>
          </a:prstGeom>
        </p:spPr>
        <p:txBody>
          <a:bodyPr wrap="none">
            <a:spAutoFit/>
          </a:bodyPr>
          <a:lstStyle/>
          <a:p>
            <a:r>
              <a:rPr lang="en-US" b="1" dirty="0"/>
              <a:t>FBI:WHITE COLAR</a:t>
            </a:r>
          </a:p>
        </p:txBody>
      </p:sp>
      <p:cxnSp>
        <p:nvCxnSpPr>
          <p:cNvPr id="97" name="Straight Connector 96"/>
          <p:cNvCxnSpPr/>
          <p:nvPr/>
        </p:nvCxnSpPr>
        <p:spPr>
          <a:xfrm flipH="1">
            <a:off x="817666" y="6359863"/>
            <a:ext cx="31802" cy="498137"/>
          </a:xfrm>
          <a:prstGeom prst="line">
            <a:avLst/>
          </a:prstGeom>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7291786" y="5952306"/>
            <a:ext cx="4812023" cy="923330"/>
          </a:xfrm>
          <a:prstGeom prst="rect">
            <a:avLst/>
          </a:prstGeom>
          <a:noFill/>
        </p:spPr>
        <p:txBody>
          <a:bodyPr wrap="none" rtlCol="0">
            <a:spAutoFit/>
          </a:bodyPr>
          <a:lstStyle/>
          <a:p>
            <a:r>
              <a:rPr lang="en-US" dirty="0" smtClean="0"/>
              <a:t>JFK(2005 </a:t>
            </a:r>
            <a:r>
              <a:rPr lang="en-US" strike="sngStrike" dirty="0" err="1" smtClean="0"/>
              <a:t>marly</a:t>
            </a:r>
            <a:r>
              <a:rPr lang="en-US" strike="sngStrike" dirty="0" smtClean="0"/>
              <a:t>, bob lee; </a:t>
            </a:r>
            <a:r>
              <a:rPr lang="en-US" strike="sngStrike" dirty="0" err="1" smtClean="0"/>
              <a:t>labrador</a:t>
            </a:r>
            <a:r>
              <a:rPr lang="en-US" strike="sngStrike" dirty="0" smtClean="0"/>
              <a:t>)</a:t>
            </a:r>
          </a:p>
          <a:p>
            <a:r>
              <a:rPr lang="en-US" dirty="0" smtClean="0"/>
              <a:t>       2006</a:t>
            </a:r>
            <a:r>
              <a:rPr lang="en-US" strike="sngStrike" dirty="0" smtClean="0"/>
              <a:t> IBM </a:t>
            </a:r>
            <a:r>
              <a:rPr lang="en-US" strike="sngStrike" dirty="0" err="1" smtClean="0"/>
              <a:t>Parnter</a:t>
            </a:r>
            <a:r>
              <a:rPr lang="en-US" strike="sngStrike" dirty="0" smtClean="0"/>
              <a:t> Dogs (vacation </a:t>
            </a:r>
            <a:r>
              <a:rPr lang="en-US" strike="sngStrike" dirty="0" err="1" smtClean="0"/>
              <a:t>dogwalkers</a:t>
            </a:r>
            <a:r>
              <a:rPr lang="en-US" strike="sngStrike" dirty="0" smtClean="0"/>
              <a:t>)</a:t>
            </a:r>
          </a:p>
          <a:p>
            <a:r>
              <a:rPr lang="en-US" strike="sngStrike" dirty="0" smtClean="0"/>
              <a:t>poodle</a:t>
            </a:r>
          </a:p>
        </p:txBody>
      </p:sp>
      <p:sp>
        <p:nvSpPr>
          <p:cNvPr id="101" name="TextBox 100"/>
          <p:cNvSpPr txBox="1"/>
          <p:nvPr/>
        </p:nvSpPr>
        <p:spPr>
          <a:xfrm>
            <a:off x="4307235" y="5849264"/>
            <a:ext cx="1675459" cy="369332"/>
          </a:xfrm>
          <a:prstGeom prst="rect">
            <a:avLst/>
          </a:prstGeom>
          <a:noFill/>
        </p:spPr>
        <p:txBody>
          <a:bodyPr wrap="none" rtlCol="0">
            <a:spAutoFit/>
          </a:bodyPr>
          <a:lstStyle/>
          <a:p>
            <a:r>
              <a:rPr lang="en-US" dirty="0" smtClean="0"/>
              <a:t>HOMICDIE:DOG</a:t>
            </a:r>
            <a:endParaRPr lang="en-US" dirty="0"/>
          </a:p>
        </p:txBody>
      </p:sp>
      <p:sp>
        <p:nvSpPr>
          <p:cNvPr id="102" name="TextBox 101"/>
          <p:cNvSpPr txBox="1"/>
          <p:nvPr/>
        </p:nvSpPr>
        <p:spPr>
          <a:xfrm>
            <a:off x="4373428" y="6477744"/>
            <a:ext cx="2247346" cy="369332"/>
          </a:xfrm>
          <a:prstGeom prst="rect">
            <a:avLst/>
          </a:prstGeom>
          <a:noFill/>
        </p:spPr>
        <p:txBody>
          <a:bodyPr wrap="none" rtlCol="0">
            <a:spAutoFit/>
          </a:bodyPr>
          <a:lstStyle/>
          <a:p>
            <a:r>
              <a:rPr lang="en-US" dirty="0" smtClean="0"/>
              <a:t>Other: HOMICDIE:CAT</a:t>
            </a:r>
            <a:endParaRPr lang="en-US" dirty="0"/>
          </a:p>
        </p:txBody>
      </p:sp>
      <p:sp>
        <p:nvSpPr>
          <p:cNvPr id="103" name="TextBox 102"/>
          <p:cNvSpPr txBox="1"/>
          <p:nvPr/>
        </p:nvSpPr>
        <p:spPr>
          <a:xfrm>
            <a:off x="2111163" y="5903111"/>
            <a:ext cx="1277914" cy="492443"/>
          </a:xfrm>
          <a:prstGeom prst="rect">
            <a:avLst/>
          </a:prstGeom>
          <a:noFill/>
        </p:spPr>
        <p:txBody>
          <a:bodyPr wrap="none" rtlCol="0">
            <a:spAutoFit/>
          </a:bodyPr>
          <a:lstStyle/>
          <a:p>
            <a:r>
              <a:rPr lang="en-US" dirty="0" err="1" smtClean="0"/>
              <a:t>KING.</a:t>
            </a:r>
            <a:r>
              <a:rPr lang="en-US" sz="800" strike="sngStrike" dirty="0" err="1" smtClean="0"/>
              <a:t>Pet</a:t>
            </a:r>
            <a:r>
              <a:rPr lang="en-US" sz="800" strike="sngStrike" dirty="0" smtClean="0"/>
              <a:t> </a:t>
            </a:r>
            <a:r>
              <a:rPr lang="en-US" sz="800" strike="sngStrike" dirty="0" err="1" smtClean="0"/>
              <a:t>Cematary</a:t>
            </a:r>
            <a:endParaRPr lang="en-US" sz="800" strike="sngStrike" dirty="0" smtClean="0"/>
          </a:p>
          <a:p>
            <a:r>
              <a:rPr lang="en-US" sz="800" strike="sngStrike" dirty="0" err="1" smtClean="0"/>
              <a:t>Korset</a:t>
            </a:r>
            <a:r>
              <a:rPr lang="en-US" sz="800" strike="sngStrike" dirty="0" smtClean="0"/>
              <a:t> Stephanie</a:t>
            </a:r>
            <a:endParaRPr lang="en-US" sz="800" strike="sngStrike" dirty="0"/>
          </a:p>
        </p:txBody>
      </p:sp>
      <p:sp>
        <p:nvSpPr>
          <p:cNvPr id="104" name="TextBox 103"/>
          <p:cNvSpPr txBox="1"/>
          <p:nvPr/>
        </p:nvSpPr>
        <p:spPr>
          <a:xfrm>
            <a:off x="6638745" y="5780000"/>
            <a:ext cx="2629246" cy="492443"/>
          </a:xfrm>
          <a:prstGeom prst="rect">
            <a:avLst/>
          </a:prstGeom>
          <a:noFill/>
        </p:spPr>
        <p:txBody>
          <a:bodyPr wrap="none" rtlCol="0">
            <a:spAutoFit/>
          </a:bodyPr>
          <a:lstStyle/>
          <a:p>
            <a:r>
              <a:rPr lang="en-US" dirty="0" smtClean="0"/>
              <a:t>v2.FBI:KIDNAPPING </a:t>
            </a:r>
            <a:r>
              <a:rPr lang="en-US" sz="800" strike="sngStrike" dirty="0" smtClean="0"/>
              <a:t>no child; dog(</a:t>
            </a:r>
            <a:endParaRPr lang="en-US" dirty="0" smtClean="0"/>
          </a:p>
          <a:p>
            <a:r>
              <a:rPr lang="en-US" sz="800" dirty="0" smtClean="0"/>
              <a:t>[x]no</a:t>
            </a:r>
            <a:endParaRPr lang="en-US" sz="800" dirty="0"/>
          </a:p>
        </p:txBody>
      </p:sp>
      <p:sp>
        <p:nvSpPr>
          <p:cNvPr id="105" name="Rectangle 104"/>
          <p:cNvSpPr/>
          <p:nvPr/>
        </p:nvSpPr>
        <p:spPr>
          <a:xfrm>
            <a:off x="1087493" y="4233811"/>
            <a:ext cx="1812708" cy="96104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1512907" y="5283937"/>
            <a:ext cx="339600" cy="17952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Box 106"/>
          <p:cNvSpPr txBox="1"/>
          <p:nvPr/>
        </p:nvSpPr>
        <p:spPr>
          <a:xfrm>
            <a:off x="1878752" y="3890316"/>
            <a:ext cx="1060697" cy="230832"/>
          </a:xfrm>
          <a:prstGeom prst="rect">
            <a:avLst/>
          </a:prstGeom>
          <a:noFill/>
        </p:spPr>
        <p:txBody>
          <a:bodyPr wrap="square" rtlCol="0">
            <a:spAutoFit/>
          </a:bodyPr>
          <a:lstStyle/>
          <a:p>
            <a:r>
              <a:rPr lang="en-US" sz="900" b="1" dirty="0" smtClean="0"/>
              <a:t>Performance</a:t>
            </a:r>
            <a:endParaRPr lang="en-US" sz="900" b="1" dirty="0"/>
          </a:p>
        </p:txBody>
      </p:sp>
      <p:sp>
        <p:nvSpPr>
          <p:cNvPr id="108" name="Rectangle 107"/>
          <p:cNvSpPr/>
          <p:nvPr/>
        </p:nvSpPr>
        <p:spPr>
          <a:xfrm>
            <a:off x="1490929" y="4068203"/>
            <a:ext cx="1409271" cy="96104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426824" y="5236643"/>
            <a:ext cx="456817" cy="2200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0" name="Picture 109"/>
          <p:cNvPicPr>
            <a:picLocks noChangeAspect="1"/>
          </p:cNvPicPr>
          <p:nvPr/>
        </p:nvPicPr>
        <p:blipFill>
          <a:blip r:embed="rId13"/>
          <a:stretch>
            <a:fillRect/>
          </a:stretch>
        </p:blipFill>
        <p:spPr>
          <a:xfrm>
            <a:off x="2642340" y="5273789"/>
            <a:ext cx="97390" cy="186433"/>
          </a:xfrm>
          <a:prstGeom prst="rect">
            <a:avLst/>
          </a:prstGeom>
        </p:spPr>
      </p:pic>
      <p:cxnSp>
        <p:nvCxnSpPr>
          <p:cNvPr id="112" name="Straight Connector 111"/>
          <p:cNvCxnSpPr>
            <a:endCxn id="109" idx="3"/>
          </p:cNvCxnSpPr>
          <p:nvPr/>
        </p:nvCxnSpPr>
        <p:spPr>
          <a:xfrm>
            <a:off x="2533893" y="5305019"/>
            <a:ext cx="349748" cy="41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3342917" y="3894641"/>
            <a:ext cx="6099964" cy="29179"/>
          </a:xfrm>
          <a:prstGeom prst="line">
            <a:avLst/>
          </a:prstGeom>
        </p:spPr>
        <p:style>
          <a:lnRef idx="1">
            <a:schemeClr val="accent1"/>
          </a:lnRef>
          <a:fillRef idx="0">
            <a:schemeClr val="accent1"/>
          </a:fillRef>
          <a:effectRef idx="0">
            <a:schemeClr val="accent1"/>
          </a:effectRef>
          <a:fontRef idx="minor">
            <a:schemeClr val="tx1"/>
          </a:fontRef>
        </p:style>
      </p:cxnSp>
      <p:sp>
        <p:nvSpPr>
          <p:cNvPr id="116" name="Rectangle 115"/>
          <p:cNvSpPr/>
          <p:nvPr/>
        </p:nvSpPr>
        <p:spPr>
          <a:xfrm>
            <a:off x="6747703" y="3903493"/>
            <a:ext cx="2518190" cy="430887"/>
          </a:xfrm>
          <a:prstGeom prst="rect">
            <a:avLst/>
          </a:prstGeom>
          <a:solidFill>
            <a:schemeClr val="accent1"/>
          </a:solidFill>
        </p:spPr>
        <p:txBody>
          <a:bodyPr wrap="square">
            <a:spAutoFit/>
          </a:bodyPr>
          <a:lstStyle/>
          <a:p>
            <a:r>
              <a:rPr lang="en-US" sz="1100" strike="sngStrike" dirty="0" smtClean="0">
                <a:latin typeface="Google Sans"/>
                <a:hlinkClick r:id="rId3"/>
              </a:rPr>
              <a:t>XS40 </a:t>
            </a:r>
            <a:r>
              <a:rPr lang="en-US" sz="1100" strike="sngStrike" dirty="0">
                <a:latin typeface="Google Sans"/>
                <a:hlinkClick r:id="rId3"/>
              </a:rPr>
              <a:t>SOA XML Network </a:t>
            </a:r>
            <a:endParaRPr lang="en-US" sz="1100" strike="sngStrike" dirty="0" smtClean="0">
              <a:latin typeface="Google Sans"/>
              <a:hlinkClick r:id="rId3"/>
            </a:endParaRPr>
          </a:p>
          <a:p>
            <a:r>
              <a:rPr lang="en-US" sz="1100" strike="sngStrike" dirty="0" smtClean="0">
                <a:latin typeface="Google Sans"/>
                <a:hlinkClick r:id="rId3"/>
              </a:rPr>
              <a:t>Security </a:t>
            </a:r>
            <a:r>
              <a:rPr lang="en-US" sz="1100" strike="sngStrike" dirty="0">
                <a:latin typeface="Google Sans"/>
                <a:hlinkClick r:id="rId3"/>
              </a:rPr>
              <a:t>Gateway </a:t>
            </a:r>
            <a:r>
              <a:rPr lang="en-US" sz="1100" strike="sngStrike" dirty="0" smtClean="0">
                <a:latin typeface="Google Sans"/>
                <a:hlinkClick r:id="rId3"/>
              </a:rPr>
              <a:t>9235</a:t>
            </a:r>
            <a:endParaRPr lang="en-US" sz="1100" strike="sngStrike" dirty="0">
              <a:latin typeface="Google Sans"/>
              <a:hlinkClick r:id="rId3"/>
            </a:endParaRPr>
          </a:p>
        </p:txBody>
      </p:sp>
      <p:sp>
        <p:nvSpPr>
          <p:cNvPr id="117" name="Rectangle 116"/>
          <p:cNvSpPr/>
          <p:nvPr/>
        </p:nvSpPr>
        <p:spPr>
          <a:xfrm>
            <a:off x="1832188" y="4389610"/>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1838825" y="4648406"/>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1823512" y="4946152"/>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3708953" y="1536736"/>
            <a:ext cx="2307042" cy="246221"/>
          </a:xfrm>
          <a:prstGeom prst="rect">
            <a:avLst/>
          </a:prstGeom>
        </p:spPr>
        <p:txBody>
          <a:bodyPr wrap="none">
            <a:spAutoFit/>
          </a:bodyPr>
          <a:lstStyle/>
          <a:p>
            <a:r>
              <a:rPr lang="en-US" sz="1000" strike="sngStrike" dirty="0">
                <a:solidFill>
                  <a:srgbClr val="121619"/>
                </a:solidFill>
                <a:latin typeface="IBM Plex Sans"/>
              </a:rPr>
              <a:t>Charting the course to </a:t>
            </a:r>
            <a:r>
              <a:rPr lang="en-US" sz="1000" strike="sngStrike" dirty="0" smtClean="0">
                <a:solidFill>
                  <a:srgbClr val="121619"/>
                </a:solidFill>
                <a:latin typeface="IBM Plex Sans"/>
              </a:rPr>
              <a:t>100,001 </a:t>
            </a:r>
            <a:r>
              <a:rPr lang="en-US" sz="1000" strike="sngStrike" dirty="0">
                <a:solidFill>
                  <a:srgbClr val="121619"/>
                </a:solidFill>
                <a:latin typeface="IBM Plex Sans"/>
              </a:rPr>
              <a:t>qubits</a:t>
            </a:r>
            <a:endParaRPr lang="en-US" sz="1000" b="0" i="0" strike="sngStrike" dirty="0">
              <a:solidFill>
                <a:srgbClr val="121619"/>
              </a:solidFill>
              <a:effectLst/>
              <a:latin typeface="IBM Plex Sans"/>
            </a:endParaRPr>
          </a:p>
        </p:txBody>
      </p:sp>
      <p:sp>
        <p:nvSpPr>
          <p:cNvPr id="121" name="Rectangle 120"/>
          <p:cNvSpPr/>
          <p:nvPr/>
        </p:nvSpPr>
        <p:spPr>
          <a:xfrm>
            <a:off x="1039880" y="3121508"/>
            <a:ext cx="915635" cy="369332"/>
          </a:xfrm>
          <a:prstGeom prst="rect">
            <a:avLst/>
          </a:prstGeom>
        </p:spPr>
        <p:txBody>
          <a:bodyPr wrap="none">
            <a:spAutoFit/>
          </a:bodyPr>
          <a:lstStyle/>
          <a:p>
            <a:r>
              <a:rPr lang="en-US" b="1" dirty="0" smtClean="0">
                <a:solidFill>
                  <a:srgbClr val="121619"/>
                </a:solidFill>
                <a:latin typeface="IBM Plex Sans"/>
              </a:rPr>
              <a:t>Qubits</a:t>
            </a:r>
            <a:endParaRPr lang="en-US" b="1" dirty="0">
              <a:solidFill>
                <a:srgbClr val="121619"/>
              </a:solidFill>
              <a:latin typeface="IBM Plex Sans"/>
            </a:endParaRPr>
          </a:p>
        </p:txBody>
      </p:sp>
    </p:spTree>
    <p:extLst>
      <p:ext uri="{BB962C8B-B14F-4D97-AF65-F5344CB8AC3E}">
        <p14:creationId xmlns:p14="http://schemas.microsoft.com/office/powerpoint/2010/main" val="3101676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9" name="Rectangle 8"/>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2" name="TextBox 1"/>
          <p:cNvSpPr txBox="1"/>
          <p:nvPr/>
        </p:nvSpPr>
        <p:spPr>
          <a:xfrm>
            <a:off x="2520462" y="2625969"/>
            <a:ext cx="1188146" cy="369332"/>
          </a:xfrm>
          <a:prstGeom prst="rect">
            <a:avLst/>
          </a:prstGeom>
          <a:noFill/>
        </p:spPr>
        <p:txBody>
          <a:bodyPr wrap="none" rtlCol="0">
            <a:spAutoFit/>
          </a:bodyPr>
          <a:lstStyle/>
          <a:p>
            <a:r>
              <a:rPr lang="en-US" dirty="0" smtClean="0"/>
              <a:t>EVIDENCE:</a:t>
            </a:r>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3384" y="2213404"/>
            <a:ext cx="1294001" cy="1194462"/>
          </a:xfrm>
          <a:prstGeom prst="rect">
            <a:avLst/>
          </a:prstGeom>
        </p:spPr>
      </p:pic>
      <p:sp>
        <p:nvSpPr>
          <p:cNvPr id="3" name="Rectangle 2"/>
          <p:cNvSpPr/>
          <p:nvPr/>
        </p:nvSpPr>
        <p:spPr>
          <a:xfrm>
            <a:off x="5262080" y="3877380"/>
            <a:ext cx="1198918" cy="1200329"/>
          </a:xfrm>
          <a:prstGeom prst="rect">
            <a:avLst/>
          </a:prstGeom>
        </p:spPr>
        <p:txBody>
          <a:bodyPr wrap="none">
            <a:spAutoFit/>
          </a:bodyPr>
          <a:lstStyle/>
          <a:p>
            <a:r>
              <a:rPr lang="en-US" dirty="0"/>
              <a:t>§Theft $</a:t>
            </a:r>
            <a:r>
              <a:rPr lang="en-US" dirty="0" smtClean="0"/>
              <a:t>40</a:t>
            </a:r>
          </a:p>
          <a:p>
            <a:endParaRPr lang="en-US" dirty="0"/>
          </a:p>
          <a:p>
            <a:endParaRPr lang="en-US" dirty="0" smtClean="0"/>
          </a:p>
          <a:p>
            <a:r>
              <a:rPr lang="en-US" dirty="0" smtClean="0"/>
              <a:t>§</a:t>
            </a:r>
            <a:r>
              <a:rPr lang="en-US" dirty="0"/>
              <a:t> §</a:t>
            </a:r>
            <a:endParaRPr lang="en-US" dirty="0"/>
          </a:p>
        </p:txBody>
      </p:sp>
      <p:cxnSp>
        <p:nvCxnSpPr>
          <p:cNvPr id="13" name="Straight Arrow Connector 12"/>
          <p:cNvCxnSpPr/>
          <p:nvPr/>
        </p:nvCxnSpPr>
        <p:spPr>
          <a:xfrm flipH="1">
            <a:off x="6037385" y="4161692"/>
            <a:ext cx="1746738" cy="703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452338" y="3877380"/>
            <a:ext cx="546432" cy="369332"/>
          </a:xfrm>
          <a:prstGeom prst="rect">
            <a:avLst/>
          </a:prstGeom>
          <a:noFill/>
        </p:spPr>
        <p:txBody>
          <a:bodyPr wrap="none" rtlCol="0">
            <a:spAutoFit/>
          </a:bodyPr>
          <a:lstStyle/>
          <a:p>
            <a:r>
              <a:rPr lang="en-US" strike="sngStrike" dirty="0" smtClean="0"/>
              <a:t>two</a:t>
            </a:r>
            <a:endParaRPr lang="en-US" strike="sngStrike" dirty="0"/>
          </a:p>
        </p:txBody>
      </p:sp>
    </p:spTree>
    <p:extLst>
      <p:ext uri="{BB962C8B-B14F-4D97-AF65-F5344CB8AC3E}">
        <p14:creationId xmlns:p14="http://schemas.microsoft.com/office/powerpoint/2010/main" val="41160947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11160" y="846885"/>
            <a:ext cx="3040910" cy="533117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3083168" y="5078297"/>
            <a:ext cx="9079373" cy="5482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9" name="Rectangle 8"/>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77" name="TextBox 76"/>
          <p:cNvSpPr txBox="1"/>
          <p:nvPr/>
        </p:nvSpPr>
        <p:spPr>
          <a:xfrm>
            <a:off x="11262680" y="749003"/>
            <a:ext cx="899862" cy="584775"/>
          </a:xfrm>
          <a:prstGeom prst="rect">
            <a:avLst/>
          </a:prstGeom>
          <a:noFill/>
        </p:spPr>
        <p:txBody>
          <a:bodyPr wrap="none" rtlCol="0">
            <a:spAutoFit/>
          </a:bodyPr>
          <a:lstStyle/>
          <a:p>
            <a:r>
              <a:rPr lang="en-US" sz="2400" b="1" dirty="0" smtClean="0"/>
              <a:t>NAVY</a:t>
            </a:r>
          </a:p>
          <a:p>
            <a:r>
              <a:rPr lang="en-US" sz="800" strike="sngStrike" dirty="0" smtClean="0"/>
              <a:t>Marlin Ave)</a:t>
            </a:r>
            <a:endParaRPr lang="en-US" sz="800" strike="sngStrike" dirty="0"/>
          </a:p>
        </p:txBody>
      </p:sp>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68" y="3164521"/>
            <a:ext cx="1294001" cy="1194462"/>
          </a:xfrm>
          <a:prstGeom prst="rect">
            <a:avLst/>
          </a:prstGeom>
        </p:spPr>
      </p:pic>
      <p:cxnSp>
        <p:nvCxnSpPr>
          <p:cNvPr id="5" name="Straight Connector 4"/>
          <p:cNvCxnSpPr/>
          <p:nvPr/>
        </p:nvCxnSpPr>
        <p:spPr>
          <a:xfrm flipH="1">
            <a:off x="1" y="5040923"/>
            <a:ext cx="3083168" cy="1817077"/>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083169" y="846885"/>
            <a:ext cx="0" cy="4192581"/>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056185" y="2379785"/>
            <a:ext cx="2792239" cy="923330"/>
          </a:xfrm>
          <a:prstGeom prst="rect">
            <a:avLst/>
          </a:prstGeom>
          <a:noFill/>
        </p:spPr>
        <p:txBody>
          <a:bodyPr wrap="none" rtlCol="0">
            <a:spAutoFit/>
          </a:bodyPr>
          <a:lstStyle/>
          <a:p>
            <a:r>
              <a:rPr lang="en-US" dirty="0" smtClean="0"/>
              <a:t>FBI:WMD for Office Theater</a:t>
            </a:r>
          </a:p>
          <a:p>
            <a:r>
              <a:rPr lang="en-US" b="1" dirty="0" smtClean="0"/>
              <a:t>JOESEPHE</a:t>
            </a:r>
            <a:r>
              <a:rPr lang="en-US" dirty="0" smtClean="0"/>
              <a:t> </a:t>
            </a:r>
            <a:r>
              <a:rPr lang="en-US" strike="sngStrike" dirty="0" smtClean="0"/>
              <a:t>al-</a:t>
            </a:r>
            <a:r>
              <a:rPr lang="en-US" strike="sngStrike" dirty="0" err="1" smtClean="0"/>
              <a:t>kaida</a:t>
            </a:r>
            <a:r>
              <a:rPr lang="en-US" strike="sngStrike" dirty="0" smtClean="0"/>
              <a:t> </a:t>
            </a:r>
          </a:p>
          <a:p>
            <a:r>
              <a:rPr lang="en-US" strike="sngStrike" dirty="0" smtClean="0"/>
              <a:t>Phil(</a:t>
            </a:r>
            <a:r>
              <a:rPr lang="en-US" strike="sngStrike" dirty="0" err="1" smtClean="0"/>
              <a:t>kim</a:t>
            </a:r>
            <a:r>
              <a:rPr lang="en-US" strike="sngStrike" dirty="0" smtClean="0"/>
              <a:t>)</a:t>
            </a:r>
            <a:endParaRPr lang="en-US" strike="sngStrike" dirty="0"/>
          </a:p>
        </p:txBody>
      </p:sp>
      <p:cxnSp>
        <p:nvCxnSpPr>
          <p:cNvPr id="16" name="Straight Connector 15"/>
          <p:cNvCxnSpPr/>
          <p:nvPr/>
        </p:nvCxnSpPr>
        <p:spPr>
          <a:xfrm>
            <a:off x="3083169" y="5039466"/>
            <a:ext cx="9079373" cy="23446"/>
          </a:xfrm>
          <a:prstGeom prst="line">
            <a:avLst/>
          </a:prstGeom>
        </p:spPr>
        <p:style>
          <a:lnRef idx="1">
            <a:schemeClr val="accent1"/>
          </a:lnRef>
          <a:fillRef idx="0">
            <a:schemeClr val="accent1"/>
          </a:fillRef>
          <a:effectRef idx="0">
            <a:schemeClr val="accent1"/>
          </a:effectRef>
          <a:fontRef idx="minor">
            <a:schemeClr val="tx1"/>
          </a:fontRef>
        </p:style>
      </p:cxnSp>
      <p:sp>
        <p:nvSpPr>
          <p:cNvPr id="66" name="Oval 65"/>
          <p:cNvSpPr/>
          <p:nvPr/>
        </p:nvSpPr>
        <p:spPr>
          <a:xfrm>
            <a:off x="8986833" y="5219519"/>
            <a:ext cx="373481" cy="460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8929863" y="5039466"/>
            <a:ext cx="335444" cy="2477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8382000" y="5039466"/>
            <a:ext cx="530841" cy="640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8381999" y="4828451"/>
            <a:ext cx="377328" cy="39106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11483561" y="2227345"/>
            <a:ext cx="160399" cy="24121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8977" y="3164623"/>
            <a:ext cx="952500" cy="1219200"/>
          </a:xfrm>
          <a:prstGeom prst="rect">
            <a:avLst/>
          </a:prstGeom>
        </p:spPr>
      </p:pic>
      <p:sp>
        <p:nvSpPr>
          <p:cNvPr id="37" name="Cloud 36"/>
          <p:cNvSpPr/>
          <p:nvPr/>
        </p:nvSpPr>
        <p:spPr>
          <a:xfrm>
            <a:off x="9097585" y="3774223"/>
            <a:ext cx="1922107" cy="167555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97305" y="4287150"/>
            <a:ext cx="722665" cy="541301"/>
          </a:xfrm>
          <a:prstGeom prst="rect">
            <a:avLst/>
          </a:prstGeom>
        </p:spPr>
      </p:pic>
      <p:cxnSp>
        <p:nvCxnSpPr>
          <p:cNvPr id="71" name="Straight Connector 70"/>
          <p:cNvCxnSpPr/>
          <p:nvPr/>
        </p:nvCxnSpPr>
        <p:spPr>
          <a:xfrm flipH="1">
            <a:off x="2705235" y="5587701"/>
            <a:ext cx="1350950" cy="10404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4021015" y="5626532"/>
            <a:ext cx="1055077" cy="91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5302990" y="5626532"/>
            <a:ext cx="1086087" cy="978134"/>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158773" y="2700797"/>
            <a:ext cx="6116739" cy="369332"/>
          </a:xfrm>
          <a:prstGeom prst="rect">
            <a:avLst/>
          </a:prstGeom>
          <a:noFill/>
        </p:spPr>
        <p:txBody>
          <a:bodyPr wrap="none" rtlCol="0">
            <a:spAutoFit/>
          </a:bodyPr>
          <a:lstStyle/>
          <a:p>
            <a:r>
              <a:rPr lang="en-US" dirty="0" smtClean="0"/>
              <a:t>0.1 HOMCIE:IS-A-BELL(</a:t>
            </a:r>
            <a:r>
              <a:rPr lang="en-US" dirty="0" err="1" smtClean="0"/>
              <a:t>nonPoliceCity</a:t>
            </a:r>
            <a:r>
              <a:rPr lang="en-US" dirty="0" smtClean="0"/>
              <a:t>(FBI:WAR CRIME:GENCIDE)</a:t>
            </a:r>
            <a:endParaRPr lang="en-US" dirty="0"/>
          </a:p>
        </p:txBody>
      </p:sp>
      <p:pic>
        <p:nvPicPr>
          <p:cNvPr id="86" name="Picture 8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43741" y="5010810"/>
            <a:ext cx="307161" cy="397594"/>
          </a:xfrm>
          <a:prstGeom prst="rect">
            <a:avLst/>
          </a:prstGeom>
        </p:spPr>
      </p:pic>
      <p:cxnSp>
        <p:nvCxnSpPr>
          <p:cNvPr id="91" name="Straight Arrow Connector 90"/>
          <p:cNvCxnSpPr/>
          <p:nvPr/>
        </p:nvCxnSpPr>
        <p:spPr>
          <a:xfrm flipH="1">
            <a:off x="2051538" y="5078297"/>
            <a:ext cx="6049672" cy="14617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Cube 92"/>
          <p:cNvSpPr/>
          <p:nvPr/>
        </p:nvSpPr>
        <p:spPr>
          <a:xfrm rot="848598">
            <a:off x="418509" y="4005984"/>
            <a:ext cx="3918385" cy="2888089"/>
          </a:xfrm>
          <a:prstGeom prst="cube">
            <a:avLst>
              <a:gd name="adj" fmla="val 6938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9426" y="1059011"/>
            <a:ext cx="2481981" cy="2997174"/>
          </a:xfrm>
          <a:prstGeom prst="rect">
            <a:avLst/>
          </a:prstGeom>
        </p:spPr>
      </p:pic>
      <p:sp>
        <p:nvSpPr>
          <p:cNvPr id="96" name="Rectangle 95"/>
          <p:cNvSpPr/>
          <p:nvPr/>
        </p:nvSpPr>
        <p:spPr>
          <a:xfrm>
            <a:off x="339426" y="956685"/>
            <a:ext cx="2521005" cy="12706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p:cNvSpPr/>
          <p:nvPr/>
        </p:nvSpPr>
        <p:spPr>
          <a:xfrm>
            <a:off x="184230" y="1795766"/>
            <a:ext cx="1351753" cy="7385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p:cNvSpPr txBox="1"/>
          <p:nvPr/>
        </p:nvSpPr>
        <p:spPr>
          <a:xfrm>
            <a:off x="3610708" y="1488831"/>
            <a:ext cx="3090141" cy="369332"/>
          </a:xfrm>
          <a:prstGeom prst="rect">
            <a:avLst/>
          </a:prstGeom>
          <a:noFill/>
        </p:spPr>
        <p:txBody>
          <a:bodyPr wrap="none" rtlCol="0">
            <a:spAutoFit/>
          </a:bodyPr>
          <a:lstStyle/>
          <a:p>
            <a:r>
              <a:rPr lang="en-US" strike="sngStrike" dirty="0" smtClean="0"/>
              <a:t>x/y</a:t>
            </a:r>
            <a:r>
              <a:rPr lang="en-US" dirty="0" smtClean="0"/>
              <a:t> 1D8723 </a:t>
            </a:r>
            <a:r>
              <a:rPr lang="en-US" strike="sngStrike" dirty="0" smtClean="0"/>
              <a:t>washed up a-shore</a:t>
            </a:r>
            <a:endParaRPr lang="en-US" strike="sngStrike" dirty="0"/>
          </a:p>
        </p:txBody>
      </p:sp>
      <p:sp>
        <p:nvSpPr>
          <p:cNvPr id="99" name="TextBox 98"/>
          <p:cNvSpPr txBox="1"/>
          <p:nvPr/>
        </p:nvSpPr>
        <p:spPr>
          <a:xfrm>
            <a:off x="6951785" y="1488831"/>
            <a:ext cx="3745962" cy="369332"/>
          </a:xfrm>
          <a:prstGeom prst="rect">
            <a:avLst/>
          </a:prstGeom>
          <a:noFill/>
        </p:spPr>
        <p:txBody>
          <a:bodyPr wrap="none" rtlCol="0">
            <a:spAutoFit/>
          </a:bodyPr>
          <a:lstStyle/>
          <a:p>
            <a:r>
              <a:rPr lang="en-US" strike="sngStrike" dirty="0" smtClean="0"/>
              <a:t>Phil(Kimberly</a:t>
            </a:r>
            <a:r>
              <a:rPr lang="en-US" dirty="0" smtClean="0"/>
              <a:t>) </a:t>
            </a:r>
            <a:r>
              <a:rPr lang="en-US" strike="sngStrike" dirty="0" err="1" smtClean="0"/>
              <a:t>amy</a:t>
            </a:r>
            <a:r>
              <a:rPr lang="en-US" strike="sngStrike" dirty="0" smtClean="0"/>
              <a:t> </a:t>
            </a:r>
            <a:r>
              <a:rPr lang="en-US" strike="sngStrike" dirty="0" err="1" smtClean="0"/>
              <a:t>wawhd</a:t>
            </a:r>
            <a:r>
              <a:rPr lang="en-US" strike="sngStrike" dirty="0" smtClean="0"/>
              <a:t> up </a:t>
            </a:r>
            <a:r>
              <a:rPr lang="en-US" strike="sngStrike" dirty="0" err="1" smtClean="0"/>
              <a:t>ashroet</a:t>
            </a:r>
            <a:endParaRPr lang="en-US" strike="sngStrike" dirty="0"/>
          </a:p>
        </p:txBody>
      </p:sp>
      <p:sp>
        <p:nvSpPr>
          <p:cNvPr id="100" name="Rectangle 99"/>
          <p:cNvSpPr/>
          <p:nvPr/>
        </p:nvSpPr>
        <p:spPr>
          <a:xfrm>
            <a:off x="8381999" y="1488831"/>
            <a:ext cx="2239109" cy="306935"/>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IRISH</a:t>
            </a:r>
            <a:endParaRPr lang="en-US" dirty="0"/>
          </a:p>
        </p:txBody>
      </p:sp>
      <p:sp>
        <p:nvSpPr>
          <p:cNvPr id="102" name="TextBox 101"/>
          <p:cNvSpPr txBox="1"/>
          <p:nvPr/>
        </p:nvSpPr>
        <p:spPr>
          <a:xfrm>
            <a:off x="4047252" y="1198173"/>
            <a:ext cx="2057679" cy="369332"/>
          </a:xfrm>
          <a:prstGeom prst="rect">
            <a:avLst/>
          </a:prstGeom>
          <a:noFill/>
        </p:spPr>
        <p:txBody>
          <a:bodyPr wrap="none" rtlCol="0">
            <a:spAutoFit/>
          </a:bodyPr>
          <a:lstStyle/>
          <a:p>
            <a:r>
              <a:rPr lang="en-US" strike="sngStrike" dirty="0" err="1" smtClean="0"/>
              <a:t>Invert</a:t>
            </a:r>
            <a:r>
              <a:rPr lang="en-US" dirty="0" err="1" smtClean="0"/>
              <a:t>.VIRINIA</a:t>
            </a:r>
            <a:r>
              <a:rPr lang="en-US" dirty="0" smtClean="0"/>
              <a:t>. </a:t>
            </a:r>
            <a:r>
              <a:rPr lang="en-US" strike="sngStrike" dirty="0" smtClean="0"/>
              <a:t>male</a:t>
            </a:r>
            <a:endParaRPr lang="en-US" strike="sngStrike" dirty="0"/>
          </a:p>
        </p:txBody>
      </p:sp>
      <p:sp>
        <p:nvSpPr>
          <p:cNvPr id="103" name="Rectangle 102"/>
          <p:cNvSpPr/>
          <p:nvPr/>
        </p:nvSpPr>
        <p:spPr>
          <a:xfrm>
            <a:off x="215329" y="2177494"/>
            <a:ext cx="1351753" cy="7385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100635" y="2492535"/>
            <a:ext cx="1351753" cy="7385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060" y="2612026"/>
            <a:ext cx="1351753" cy="7385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671816" y="1765448"/>
            <a:ext cx="1351753" cy="73851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p:cNvSpPr/>
          <p:nvPr/>
        </p:nvSpPr>
        <p:spPr>
          <a:xfrm>
            <a:off x="2590398" y="2152579"/>
            <a:ext cx="425230" cy="17876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83189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2369" y="1465438"/>
            <a:ext cx="7209692" cy="5109571"/>
          </a:xfrm>
          <a:prstGeom prst="rect">
            <a:avLst/>
          </a:prstGeom>
        </p:spPr>
      </p:pic>
      <p:sp>
        <p:nvSpPr>
          <p:cNvPr id="5" name="TextBox 4"/>
          <p:cNvSpPr txBox="1"/>
          <p:nvPr/>
        </p:nvSpPr>
        <p:spPr>
          <a:xfrm>
            <a:off x="8862646" y="1735015"/>
            <a:ext cx="1737655" cy="646331"/>
          </a:xfrm>
          <a:prstGeom prst="rect">
            <a:avLst/>
          </a:prstGeom>
          <a:noFill/>
        </p:spPr>
        <p:txBody>
          <a:bodyPr wrap="none" rtlCol="0">
            <a:spAutoFit/>
          </a:bodyPr>
          <a:lstStyle/>
          <a:p>
            <a:r>
              <a:rPr lang="en-US" b="1" dirty="0" smtClean="0"/>
              <a:t>IMPORT </a:t>
            </a:r>
          </a:p>
          <a:p>
            <a:r>
              <a:rPr lang="en-US" dirty="0"/>
              <a:t>	</a:t>
            </a:r>
            <a:r>
              <a:rPr lang="en-US" strike="sngStrike" dirty="0" smtClean="0"/>
              <a:t>Costco</a:t>
            </a:r>
            <a:endParaRPr lang="en-US" strike="sngStrike" dirty="0"/>
          </a:p>
        </p:txBody>
      </p:sp>
      <p:sp>
        <p:nvSpPr>
          <p:cNvPr id="6" name="TextBox 5"/>
          <p:cNvSpPr txBox="1"/>
          <p:nvPr/>
        </p:nvSpPr>
        <p:spPr>
          <a:xfrm>
            <a:off x="9731473" y="2473570"/>
            <a:ext cx="2254720" cy="1200329"/>
          </a:xfrm>
          <a:prstGeom prst="rect">
            <a:avLst/>
          </a:prstGeom>
          <a:noFill/>
        </p:spPr>
        <p:txBody>
          <a:bodyPr wrap="none" rtlCol="0">
            <a:spAutoFit/>
          </a:bodyPr>
          <a:lstStyle/>
          <a:p>
            <a:r>
              <a:rPr lang="en-US" strike="sngStrike" dirty="0" smtClean="0"/>
              <a:t>I don’t like </a:t>
            </a:r>
            <a:r>
              <a:rPr lang="en-US" strike="sngStrike" dirty="0" err="1" smtClean="0"/>
              <a:t>shoppoing</a:t>
            </a:r>
            <a:r>
              <a:rPr lang="en-US" strike="sngStrike" dirty="0" smtClean="0"/>
              <a:t> </a:t>
            </a:r>
          </a:p>
          <a:p>
            <a:r>
              <a:rPr lang="en-US" strike="sngStrike" dirty="0" smtClean="0"/>
              <a:t>In </a:t>
            </a:r>
            <a:r>
              <a:rPr lang="en-US" strike="sngStrike" dirty="0" err="1" smtClean="0"/>
              <a:t>divera</a:t>
            </a:r>
            <a:r>
              <a:rPr lang="en-US" strike="sngStrike" dirty="0" smtClean="0"/>
              <a:t> </a:t>
            </a:r>
            <a:r>
              <a:rPr lang="en-US" strike="sngStrike" dirty="0" err="1" smtClean="0"/>
              <a:t>ameria</a:t>
            </a:r>
            <a:endParaRPr lang="en-US" strike="sngStrike" dirty="0" smtClean="0"/>
          </a:p>
          <a:p>
            <a:endParaRPr lang="en-US" dirty="0"/>
          </a:p>
          <a:p>
            <a:endParaRPr lang="en-US" dirty="0"/>
          </a:p>
        </p:txBody>
      </p:sp>
      <p:sp>
        <p:nvSpPr>
          <p:cNvPr id="7" name="Rectangle 6"/>
          <p:cNvSpPr/>
          <p:nvPr/>
        </p:nvSpPr>
        <p:spPr>
          <a:xfrm>
            <a:off x="9932906" y="3073734"/>
            <a:ext cx="1851854" cy="369332"/>
          </a:xfrm>
          <a:prstGeom prst="rect">
            <a:avLst/>
          </a:prstGeom>
        </p:spPr>
        <p:txBody>
          <a:bodyPr wrap="none">
            <a:spAutoFit/>
          </a:bodyPr>
          <a:lstStyle/>
          <a:p>
            <a:r>
              <a:rPr lang="en-US" dirty="0">
                <a:solidFill>
                  <a:srgbClr val="202124"/>
                </a:solidFill>
                <a:latin typeface="Roboto"/>
                <a:hlinkClick r:id="rId3"/>
              </a:rPr>
              <a:t>W. Craig </a:t>
            </a:r>
            <a:r>
              <a:rPr lang="en-US" dirty="0" err="1">
                <a:solidFill>
                  <a:srgbClr val="202124"/>
                </a:solidFill>
                <a:latin typeface="Roboto"/>
                <a:hlinkClick r:id="rId3"/>
              </a:rPr>
              <a:t>Jelinek</a:t>
            </a:r>
            <a:endParaRPr lang="en-US"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62471" y="3527977"/>
            <a:ext cx="529211" cy="522678"/>
          </a:xfrm>
          <a:prstGeom prst="rect">
            <a:avLst/>
          </a:prstGeom>
        </p:spPr>
      </p:pic>
      <p:cxnSp>
        <p:nvCxnSpPr>
          <p:cNvPr id="10" name="Straight Connector 9"/>
          <p:cNvCxnSpPr/>
          <p:nvPr/>
        </p:nvCxnSpPr>
        <p:spPr>
          <a:xfrm flipV="1">
            <a:off x="9731473" y="3258400"/>
            <a:ext cx="1921265"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0295930" y="3409628"/>
            <a:ext cx="1488830" cy="90474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025879" y="1465438"/>
            <a:ext cx="2465803" cy="369332"/>
          </a:xfrm>
          <a:prstGeom prst="rect">
            <a:avLst/>
          </a:prstGeom>
          <a:noFill/>
        </p:spPr>
        <p:txBody>
          <a:bodyPr wrap="none" rtlCol="0">
            <a:spAutoFit/>
          </a:bodyPr>
          <a:lstStyle/>
          <a:p>
            <a:r>
              <a:rPr lang="en-US" dirty="0" smtClean="0"/>
              <a:t>WWI.(</a:t>
            </a:r>
            <a:r>
              <a:rPr lang="en-US" strike="sngStrike" dirty="0" err="1" smtClean="0">
                <a:effectLst>
                  <a:outerShdw blurRad="38100" dist="38100" dir="2700000" algn="tl">
                    <a:srgbClr val="000000">
                      <a:alpha val="43137"/>
                    </a:srgbClr>
                  </a:outerShdw>
                </a:effectLst>
              </a:rPr>
              <a:t>kp.org</a:t>
            </a:r>
            <a:r>
              <a:rPr lang="en-US" dirty="0" err="1" smtClean="0"/>
              <a:t>.ELKE</a:t>
            </a:r>
            <a:r>
              <a:rPr lang="en-US" dirty="0" smtClean="0"/>
              <a:t> </a:t>
            </a:r>
            <a:r>
              <a:rPr lang="en-US" sz="800" strike="sngStrike" dirty="0" err="1" smtClean="0"/>
              <a:t>kaiserkoffey</a:t>
            </a:r>
            <a:r>
              <a:rPr lang="en-US" sz="800" strike="sngStrike" dirty="0"/>
              <a:t>)</a:t>
            </a:r>
          </a:p>
        </p:txBody>
      </p:sp>
      <p:sp>
        <p:nvSpPr>
          <p:cNvPr id="14" name="TextBox 13"/>
          <p:cNvSpPr txBox="1"/>
          <p:nvPr/>
        </p:nvSpPr>
        <p:spPr>
          <a:xfrm>
            <a:off x="2145077" y="634441"/>
            <a:ext cx="3480953" cy="1015663"/>
          </a:xfrm>
          <a:prstGeom prst="rect">
            <a:avLst/>
          </a:prstGeom>
          <a:noFill/>
        </p:spPr>
        <p:txBody>
          <a:bodyPr wrap="none" rtlCol="0">
            <a:spAutoFit/>
          </a:bodyPr>
          <a:lstStyle/>
          <a:p>
            <a:r>
              <a:rPr lang="en-US" sz="6000" b="1" dirty="0" smtClean="0"/>
              <a:t>DIVERSITY</a:t>
            </a:r>
            <a:endParaRPr lang="en-US" sz="6000" b="1" dirty="0"/>
          </a:p>
        </p:txBody>
      </p:sp>
      <p:sp>
        <p:nvSpPr>
          <p:cNvPr id="15" name="Rectangle 1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16" name="Rectangle 1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17" name="TextBox 16"/>
          <p:cNvSpPr txBox="1"/>
          <p:nvPr/>
        </p:nvSpPr>
        <p:spPr>
          <a:xfrm>
            <a:off x="5497124" y="1056203"/>
            <a:ext cx="2333844" cy="369332"/>
          </a:xfrm>
          <a:prstGeom prst="rect">
            <a:avLst/>
          </a:prstGeom>
          <a:noFill/>
        </p:spPr>
        <p:txBody>
          <a:bodyPr wrap="none" rtlCol="0">
            <a:spAutoFit/>
          </a:bodyPr>
          <a:lstStyle/>
          <a:p>
            <a:r>
              <a:rPr lang="en-US" dirty="0" smtClean="0"/>
              <a:t>41.nonPoliceCfgLogical</a:t>
            </a:r>
            <a:endParaRPr lang="en-US" dirty="0"/>
          </a:p>
        </p:txBody>
      </p:sp>
      <p:sp>
        <p:nvSpPr>
          <p:cNvPr id="18" name="TextBox 17"/>
          <p:cNvSpPr txBox="1"/>
          <p:nvPr/>
        </p:nvSpPr>
        <p:spPr>
          <a:xfrm>
            <a:off x="8862646" y="964059"/>
            <a:ext cx="3257367" cy="492443"/>
          </a:xfrm>
          <a:prstGeom prst="rect">
            <a:avLst/>
          </a:prstGeom>
          <a:noFill/>
        </p:spPr>
        <p:txBody>
          <a:bodyPr wrap="none" rtlCol="0">
            <a:spAutoFit/>
          </a:bodyPr>
          <a:lstStyle/>
          <a:p>
            <a:r>
              <a:rPr lang="en-US" dirty="0" smtClean="0"/>
              <a:t>41.SQ.COLEMAN.</a:t>
            </a:r>
            <a:r>
              <a:rPr lang="en-US" strike="sngStrike" dirty="0" smtClean="0"/>
              <a:t>gorbache(</a:t>
            </a:r>
            <a:r>
              <a:rPr lang="en-US" strike="sngStrike" dirty="0" err="1" smtClean="0"/>
              <a:t>setiz</a:t>
            </a:r>
            <a:r>
              <a:rPr lang="en-US" strike="sngStrike" dirty="0" smtClean="0"/>
              <a:t>)</a:t>
            </a:r>
          </a:p>
          <a:p>
            <a:r>
              <a:rPr lang="en-US" sz="800" strike="sngStrike" dirty="0" smtClean="0"/>
              <a:t>Expat </a:t>
            </a:r>
            <a:r>
              <a:rPr lang="en-US" sz="800" strike="sngStrike" dirty="0" err="1" smtClean="0"/>
              <a:t>Footlocke</a:t>
            </a:r>
            <a:r>
              <a:rPr lang="en-US" sz="800" strike="sngStrike" dirty="0" smtClean="0"/>
              <a:t>, Subway</a:t>
            </a:r>
            <a:endParaRPr lang="en-US" sz="800" strike="sngStrike" dirty="0"/>
          </a:p>
        </p:txBody>
      </p:sp>
      <p:sp>
        <p:nvSpPr>
          <p:cNvPr id="19" name="Rectangle 18"/>
          <p:cNvSpPr/>
          <p:nvPr/>
        </p:nvSpPr>
        <p:spPr>
          <a:xfrm>
            <a:off x="8925241" y="4271187"/>
            <a:ext cx="2667077" cy="646331"/>
          </a:xfrm>
          <a:prstGeom prst="rect">
            <a:avLst/>
          </a:prstGeom>
        </p:spPr>
        <p:txBody>
          <a:bodyPr wrap="none">
            <a:spAutoFit/>
          </a:bodyPr>
          <a:lstStyle/>
          <a:p>
            <a:r>
              <a:rPr lang="en-US" b="1" dirty="0"/>
              <a:t>IMPORT </a:t>
            </a:r>
            <a:r>
              <a:rPr lang="en-US" b="1" dirty="0" smtClean="0"/>
              <a:t> FBI:KIDNAPPING</a:t>
            </a:r>
          </a:p>
          <a:p>
            <a:endParaRPr lang="en-US" b="1" dirty="0"/>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30011" y="4579481"/>
            <a:ext cx="439019" cy="439019"/>
          </a:xfrm>
          <a:prstGeom prst="rect">
            <a:avLst/>
          </a:prstGeom>
        </p:spPr>
      </p:pic>
      <p:cxnSp>
        <p:nvCxnSpPr>
          <p:cNvPr id="21" name="Straight Connector 20"/>
          <p:cNvCxnSpPr/>
          <p:nvPr/>
        </p:nvCxnSpPr>
        <p:spPr>
          <a:xfrm flipV="1">
            <a:off x="10644379" y="4227896"/>
            <a:ext cx="1488830" cy="90474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862646" y="4897260"/>
            <a:ext cx="1198918" cy="369332"/>
          </a:xfrm>
          <a:prstGeom prst="rect">
            <a:avLst/>
          </a:prstGeom>
        </p:spPr>
        <p:txBody>
          <a:bodyPr wrap="none">
            <a:spAutoFit/>
          </a:bodyPr>
          <a:lstStyle/>
          <a:p>
            <a:r>
              <a:rPr lang="en-US" dirty="0"/>
              <a:t>§Theft $40</a:t>
            </a:r>
            <a:endParaRPr lang="en-US" dirty="0"/>
          </a:p>
        </p:txBody>
      </p:sp>
      <p:pic>
        <p:nvPicPr>
          <p:cNvPr id="23" name="Picture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00301" y="5474662"/>
            <a:ext cx="1147275" cy="645342"/>
          </a:xfrm>
          <a:prstGeom prst="rect">
            <a:avLst/>
          </a:prstGeom>
        </p:spPr>
      </p:pic>
      <p:cxnSp>
        <p:nvCxnSpPr>
          <p:cNvPr id="24" name="Straight Connector 23"/>
          <p:cNvCxnSpPr/>
          <p:nvPr/>
        </p:nvCxnSpPr>
        <p:spPr>
          <a:xfrm flipV="1">
            <a:off x="10491329" y="5167506"/>
            <a:ext cx="1488830" cy="90474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842222" y="5131925"/>
            <a:ext cx="2438681" cy="646331"/>
          </a:xfrm>
          <a:prstGeom prst="rect">
            <a:avLst/>
          </a:prstGeom>
          <a:noFill/>
        </p:spPr>
        <p:txBody>
          <a:bodyPr wrap="none" rtlCol="0">
            <a:spAutoFit/>
          </a:bodyPr>
          <a:lstStyle/>
          <a:p>
            <a:r>
              <a:rPr lang="en-US" b="1" strike="sngStrike" dirty="0" err="1" smtClean="0"/>
              <a:t>Swat</a:t>
            </a:r>
            <a:r>
              <a:rPr lang="en-US" strike="sngStrike" dirty="0" err="1" smtClean="0"/>
              <a:t>.Gorobhae</a:t>
            </a:r>
            <a:r>
              <a:rPr lang="en-US" strike="sngStrike" dirty="0" smtClean="0"/>
              <a:t>(</a:t>
            </a:r>
            <a:r>
              <a:rPr lang="en-US" strike="sngStrike" dirty="0" err="1" smtClean="0"/>
              <a:t>deppet</a:t>
            </a:r>
            <a:r>
              <a:rPr lang="en-US" strike="sngStrike" dirty="0" smtClean="0"/>
              <a:t>)</a:t>
            </a:r>
          </a:p>
          <a:p>
            <a:r>
              <a:rPr lang="en-US" dirty="0" smtClean="0"/>
              <a:t>Walnut Creek, CA</a:t>
            </a:r>
            <a:endParaRPr lang="en-US" dirty="0"/>
          </a:p>
        </p:txBody>
      </p:sp>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18057" y="5444632"/>
            <a:ext cx="548031" cy="548031"/>
          </a:xfrm>
          <a:prstGeom prst="rect">
            <a:avLst/>
          </a:prstGeom>
        </p:spPr>
      </p:pic>
      <p:sp>
        <p:nvSpPr>
          <p:cNvPr id="27" name="Rectangle 26"/>
          <p:cNvSpPr/>
          <p:nvPr/>
        </p:nvSpPr>
        <p:spPr>
          <a:xfrm>
            <a:off x="8817168" y="6056512"/>
            <a:ext cx="3749873" cy="646331"/>
          </a:xfrm>
          <a:prstGeom prst="rect">
            <a:avLst/>
          </a:prstGeom>
        </p:spPr>
        <p:txBody>
          <a:bodyPr wrap="none">
            <a:spAutoFit/>
          </a:bodyPr>
          <a:lstStyle/>
          <a:p>
            <a:r>
              <a:rPr lang="en-US" b="1" dirty="0"/>
              <a:t>IMPORT  </a:t>
            </a:r>
            <a:endParaRPr lang="en-US" b="1" dirty="0" smtClean="0"/>
          </a:p>
          <a:p>
            <a:r>
              <a:rPr lang="en-US" b="1" dirty="0"/>
              <a:t> </a:t>
            </a:r>
            <a:r>
              <a:rPr lang="en-US" b="1" dirty="0" smtClean="0"/>
              <a:t>   SQ.COLEMAN.FEDERAL BANK MAN</a:t>
            </a:r>
            <a:endParaRPr lang="en-US" b="1" dirty="0"/>
          </a:p>
        </p:txBody>
      </p:sp>
      <p:sp>
        <p:nvSpPr>
          <p:cNvPr id="28" name="TextBox 27"/>
          <p:cNvSpPr txBox="1"/>
          <p:nvPr/>
        </p:nvSpPr>
        <p:spPr>
          <a:xfrm>
            <a:off x="9086138" y="6547203"/>
            <a:ext cx="3455177" cy="369332"/>
          </a:xfrm>
          <a:prstGeom prst="rect">
            <a:avLst/>
          </a:prstGeom>
          <a:noFill/>
        </p:spPr>
        <p:txBody>
          <a:bodyPr wrap="none" rtlCol="0">
            <a:spAutoFit/>
          </a:bodyPr>
          <a:lstStyle/>
          <a:p>
            <a:r>
              <a:rPr lang="en-US" strike="sngStrike" dirty="0" smtClean="0"/>
              <a:t>Phil(</a:t>
            </a:r>
            <a:r>
              <a:rPr lang="en-US" strike="sngStrike" dirty="0" err="1" smtClean="0"/>
              <a:t>kim</a:t>
            </a:r>
            <a:r>
              <a:rPr lang="en-US" strike="sngStrike" dirty="0" smtClean="0"/>
              <a:t>).</a:t>
            </a:r>
            <a:r>
              <a:rPr lang="en-US" dirty="0" smtClean="0"/>
              <a:t>JFK</a:t>
            </a:r>
            <a:r>
              <a:rPr lang="en-US" strike="sngStrike" dirty="0" smtClean="0"/>
              <a:t>(</a:t>
            </a:r>
            <a:r>
              <a:rPr lang="en-US" strike="sngStrike" dirty="0" err="1" smtClean="0"/>
              <a:t>timcook</a:t>
            </a:r>
            <a:r>
              <a:rPr lang="en-US" dirty="0" smtClean="0"/>
              <a:t>).MLK(</a:t>
            </a:r>
            <a:r>
              <a:rPr lang="en-US" strike="sngStrike" dirty="0" err="1" smtClean="0"/>
              <a:t>dr</a:t>
            </a:r>
            <a:r>
              <a:rPr lang="en-US" strike="sngStrike" dirty="0" smtClean="0"/>
              <a:t> </a:t>
            </a:r>
            <a:r>
              <a:rPr lang="en-US" strike="sngStrike" dirty="0" err="1" smtClean="0"/>
              <a:t>dre</a:t>
            </a:r>
            <a:r>
              <a:rPr lang="en-US" dirty="0" smtClean="0"/>
              <a:t>)</a:t>
            </a:r>
            <a:endParaRPr lang="en-US" dirty="0"/>
          </a:p>
        </p:txBody>
      </p:sp>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305" y="880038"/>
            <a:ext cx="1914525" cy="2390775"/>
          </a:xfrm>
          <a:prstGeom prst="rect">
            <a:avLst/>
          </a:prstGeom>
        </p:spPr>
      </p:pic>
      <p:cxnSp>
        <p:nvCxnSpPr>
          <p:cNvPr id="30" name="Straight Connector 29"/>
          <p:cNvCxnSpPr/>
          <p:nvPr/>
        </p:nvCxnSpPr>
        <p:spPr>
          <a:xfrm flipV="1">
            <a:off x="9099712" y="5200483"/>
            <a:ext cx="1488830" cy="904744"/>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651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1651" y="3222303"/>
            <a:ext cx="876300" cy="876300"/>
          </a:xfrm>
          <a:prstGeom prst="rect">
            <a:avLst/>
          </a:prstGeom>
        </p:spPr>
      </p:pic>
      <p:sp>
        <p:nvSpPr>
          <p:cNvPr id="38" name="Rectangle 37"/>
          <p:cNvSpPr/>
          <p:nvPr/>
        </p:nvSpPr>
        <p:spPr>
          <a:xfrm>
            <a:off x="10609385" y="3985846"/>
            <a:ext cx="1582615" cy="18991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ube 28"/>
          <p:cNvSpPr/>
          <p:nvPr/>
        </p:nvSpPr>
        <p:spPr>
          <a:xfrm>
            <a:off x="4395726" y="656729"/>
            <a:ext cx="3497495" cy="219046"/>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rot="3274879">
            <a:off x="4739741" y="-412095"/>
            <a:ext cx="351694" cy="277628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rot="14988446">
            <a:off x="7215558" y="-675661"/>
            <a:ext cx="351694" cy="361955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H="1">
            <a:off x="5240215" y="3352800"/>
            <a:ext cx="6951785" cy="87924"/>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9" name="Rectangle 8"/>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15" name="Picture 14"/>
          <p:cNvPicPr>
            <a:picLocks noChangeAspect="1"/>
          </p:cNvPicPr>
          <p:nvPr/>
        </p:nvPicPr>
        <p:blipFill>
          <a:blip r:embed="rId3"/>
          <a:stretch>
            <a:fillRect/>
          </a:stretch>
        </p:blipFill>
        <p:spPr>
          <a:xfrm>
            <a:off x="1940217" y="2677623"/>
            <a:ext cx="1368833" cy="76996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350" y="2618617"/>
            <a:ext cx="876300" cy="876300"/>
          </a:xfrm>
          <a:prstGeom prst="rect">
            <a:avLst/>
          </a:prstGeom>
        </p:spPr>
      </p:pic>
      <p:cxnSp>
        <p:nvCxnSpPr>
          <p:cNvPr id="6" name="Straight Connector 5"/>
          <p:cNvCxnSpPr/>
          <p:nvPr/>
        </p:nvCxnSpPr>
        <p:spPr>
          <a:xfrm>
            <a:off x="917415" y="2215228"/>
            <a:ext cx="1383323" cy="18874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211015" y="3440724"/>
            <a:ext cx="5029200" cy="3417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H="1" flipV="1">
            <a:off x="6137029" y="1856029"/>
            <a:ext cx="23446" cy="264963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6096001" y="1327586"/>
            <a:ext cx="351694" cy="361955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8522680" y="791094"/>
            <a:ext cx="351694" cy="361955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3893910" y="1327586"/>
            <a:ext cx="351694" cy="3619552"/>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rot="5400000">
            <a:off x="4946699" y="199506"/>
            <a:ext cx="351694" cy="2776287"/>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3766268" y="1116407"/>
            <a:ext cx="3497495" cy="219046"/>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be 27"/>
          <p:cNvSpPr/>
          <p:nvPr/>
        </p:nvSpPr>
        <p:spPr>
          <a:xfrm>
            <a:off x="4069757" y="902254"/>
            <a:ext cx="3497495" cy="219046"/>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399844" y="771390"/>
            <a:ext cx="1639231" cy="369332"/>
          </a:xfrm>
          <a:prstGeom prst="rect">
            <a:avLst/>
          </a:prstGeom>
          <a:noFill/>
        </p:spPr>
        <p:txBody>
          <a:bodyPr wrap="none" rtlCol="0">
            <a:spAutoFit/>
          </a:bodyPr>
          <a:lstStyle/>
          <a:p>
            <a:r>
              <a:rPr lang="en-US" strike="sngStrike" dirty="0" err="1" smtClean="0"/>
              <a:t>Italien</a:t>
            </a:r>
            <a:r>
              <a:rPr lang="en-US" strike="sngStrike" dirty="0" smtClean="0"/>
              <a:t> </a:t>
            </a:r>
            <a:r>
              <a:rPr lang="en-US" strike="sngStrike" dirty="0" err="1" smtClean="0"/>
              <a:t>Pergulea</a:t>
            </a:r>
            <a:endParaRPr lang="en-US" strike="sngStrike" dirty="0"/>
          </a:p>
        </p:txBody>
      </p:sp>
      <p:sp>
        <p:nvSpPr>
          <p:cNvPr id="31" name="Rectangle 30"/>
          <p:cNvSpPr/>
          <p:nvPr/>
        </p:nvSpPr>
        <p:spPr>
          <a:xfrm>
            <a:off x="3653572" y="1564362"/>
            <a:ext cx="912820" cy="12636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42783" y="1913990"/>
            <a:ext cx="353034" cy="753466"/>
          </a:xfrm>
          <a:prstGeom prst="rect">
            <a:avLst/>
          </a:prstGeom>
        </p:spPr>
      </p:pic>
      <p:sp>
        <p:nvSpPr>
          <p:cNvPr id="32" name="TextBox 31"/>
          <p:cNvSpPr txBox="1"/>
          <p:nvPr/>
        </p:nvSpPr>
        <p:spPr>
          <a:xfrm>
            <a:off x="3769321" y="1536290"/>
            <a:ext cx="707245" cy="369332"/>
          </a:xfrm>
          <a:prstGeom prst="rect">
            <a:avLst/>
          </a:prstGeom>
          <a:noFill/>
        </p:spPr>
        <p:txBody>
          <a:bodyPr wrap="none" rtlCol="0">
            <a:spAutoFit/>
          </a:bodyPr>
          <a:lstStyle/>
          <a:p>
            <a:r>
              <a:rPr lang="en-US" sz="900" b="1" dirty="0" smtClean="0"/>
              <a:t>Happy 3rd </a:t>
            </a:r>
          </a:p>
          <a:p>
            <a:r>
              <a:rPr lang="en-US" sz="900" b="1" dirty="0" smtClean="0"/>
              <a:t>Birthday</a:t>
            </a:r>
            <a:endParaRPr lang="en-US" sz="900" b="1" dirty="0"/>
          </a:p>
        </p:txBody>
      </p:sp>
      <p:cxnSp>
        <p:nvCxnSpPr>
          <p:cNvPr id="34" name="Straight Connector 33"/>
          <p:cNvCxnSpPr/>
          <p:nvPr/>
        </p:nvCxnSpPr>
        <p:spPr>
          <a:xfrm flipV="1">
            <a:off x="3942783" y="1923847"/>
            <a:ext cx="452943" cy="69477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836985" y="5064370"/>
            <a:ext cx="5146430"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9038493" y="3985847"/>
            <a:ext cx="2825262" cy="19006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H="1">
            <a:off x="5240215" y="1856029"/>
            <a:ext cx="10254" cy="1638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a:off x="10254" y="1824557"/>
            <a:ext cx="5240215" cy="3446931"/>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84603" y="3790352"/>
            <a:ext cx="2000869" cy="492443"/>
          </a:xfrm>
          <a:prstGeom prst="rect">
            <a:avLst/>
          </a:prstGeom>
          <a:noFill/>
        </p:spPr>
        <p:txBody>
          <a:bodyPr wrap="none" rtlCol="0">
            <a:spAutoFit/>
          </a:bodyPr>
          <a:lstStyle/>
          <a:p>
            <a:r>
              <a:rPr lang="en-US" dirty="0" smtClean="0"/>
              <a:t>0.1 HOMICIE:NANA</a:t>
            </a:r>
          </a:p>
          <a:p>
            <a:r>
              <a:rPr lang="en-US" sz="800" strike="sngStrike" dirty="0" smtClean="0"/>
              <a:t>(</a:t>
            </a:r>
            <a:r>
              <a:rPr lang="en-US" sz="800" strike="sngStrike" dirty="0" err="1" smtClean="0"/>
              <a:t>elebthe</a:t>
            </a:r>
            <a:r>
              <a:rPr lang="en-US" sz="800" strike="sngStrike" dirty="0" smtClean="0"/>
              <a:t>: </a:t>
            </a:r>
            <a:r>
              <a:rPr lang="en-US" sz="800" strike="sngStrike" dirty="0" err="1" smtClean="0"/>
              <a:t>hermal</a:t>
            </a:r>
            <a:r>
              <a:rPr lang="en-US" sz="800" strike="sngStrike" dirty="0" smtClean="0"/>
              <a:t> </a:t>
            </a:r>
            <a:r>
              <a:rPr lang="en-US" sz="800" strike="sngStrike" dirty="0" err="1" smtClean="0"/>
              <a:t>wer</a:t>
            </a:r>
            <a:r>
              <a:rPr lang="en-US" sz="800" strike="sngStrike" dirty="0" smtClean="0"/>
              <a:t> da </a:t>
            </a:r>
            <a:r>
              <a:rPr lang="en-US" sz="800" strike="sngStrike" dirty="0" err="1" smtClean="0"/>
              <a:t>hammert</a:t>
            </a:r>
            <a:r>
              <a:rPr lang="en-US" sz="800" strike="sngStrike" dirty="0" smtClean="0"/>
              <a:t>)</a:t>
            </a:r>
            <a:endParaRPr lang="en-US" sz="800" strike="sngStrike" dirty="0"/>
          </a:p>
        </p:txBody>
      </p:sp>
      <p:sp>
        <p:nvSpPr>
          <p:cNvPr id="44" name="TextBox 43"/>
          <p:cNvSpPr txBox="1"/>
          <p:nvPr/>
        </p:nvSpPr>
        <p:spPr>
          <a:xfrm>
            <a:off x="215303" y="1166958"/>
            <a:ext cx="1555234" cy="369332"/>
          </a:xfrm>
          <a:prstGeom prst="rect">
            <a:avLst/>
          </a:prstGeom>
          <a:noFill/>
        </p:spPr>
        <p:txBody>
          <a:bodyPr wrap="none" rtlCol="0">
            <a:spAutoFit/>
          </a:bodyPr>
          <a:lstStyle/>
          <a:p>
            <a:r>
              <a:rPr lang="en-US" dirty="0" smtClean="0"/>
              <a:t>HOMCIDE:BILL</a:t>
            </a:r>
            <a:endParaRPr lang="en-US" dirty="0"/>
          </a:p>
        </p:txBody>
      </p:sp>
      <p:sp>
        <p:nvSpPr>
          <p:cNvPr id="46" name="Rectangle 45"/>
          <p:cNvSpPr/>
          <p:nvPr/>
        </p:nvSpPr>
        <p:spPr>
          <a:xfrm>
            <a:off x="7242241" y="3936126"/>
            <a:ext cx="825867" cy="215444"/>
          </a:xfrm>
          <a:prstGeom prst="rect">
            <a:avLst/>
          </a:prstGeom>
        </p:spPr>
        <p:txBody>
          <a:bodyPr wrap="none">
            <a:spAutoFit/>
          </a:bodyPr>
          <a:lstStyle/>
          <a:p>
            <a:r>
              <a:rPr lang="en-US" sz="800" strike="sngStrike" dirty="0" err="1">
                <a:solidFill>
                  <a:srgbClr val="1A0DAB"/>
                </a:solidFill>
                <a:latin typeface="Roboto"/>
                <a:hlinkClick r:id="rId6"/>
              </a:rPr>
              <a:t>Ri</a:t>
            </a:r>
            <a:r>
              <a:rPr lang="en-US" sz="800" dirty="0">
                <a:solidFill>
                  <a:srgbClr val="1A0DAB"/>
                </a:solidFill>
                <a:latin typeface="Roboto"/>
                <a:hlinkClick r:id="rId6"/>
              </a:rPr>
              <a:t> </a:t>
            </a:r>
            <a:r>
              <a:rPr lang="en-US" sz="800" dirty="0" err="1">
                <a:solidFill>
                  <a:srgbClr val="1A0DAB"/>
                </a:solidFill>
                <a:latin typeface="Roboto"/>
                <a:hlinkClick r:id="rId6"/>
              </a:rPr>
              <a:t>Myung-hun</a:t>
            </a:r>
            <a:endParaRPr lang="en-US" sz="800" dirty="0">
              <a:solidFill>
                <a:srgbClr val="1A0DAB"/>
              </a:solidFill>
              <a:latin typeface="Roboto"/>
              <a:hlinkClick r:id="rId6"/>
            </a:endParaRPr>
          </a:p>
        </p:txBody>
      </p: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71154" y="4699521"/>
            <a:ext cx="1054712" cy="964949"/>
          </a:xfrm>
          <a:prstGeom prst="rect">
            <a:avLst/>
          </a:prstGeom>
        </p:spPr>
      </p:pic>
      <p:cxnSp>
        <p:nvCxnSpPr>
          <p:cNvPr id="50" name="Straight Connector 49"/>
          <p:cNvCxnSpPr/>
          <p:nvPr/>
        </p:nvCxnSpPr>
        <p:spPr>
          <a:xfrm flipH="1">
            <a:off x="6447695" y="4369335"/>
            <a:ext cx="1585933" cy="115822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81061" y="3796453"/>
            <a:ext cx="533400" cy="200025"/>
          </a:xfrm>
          <a:prstGeom prst="rect">
            <a:avLst/>
          </a:prstGeom>
        </p:spPr>
      </p:pic>
      <p:cxnSp>
        <p:nvCxnSpPr>
          <p:cNvPr id="53" name="Straight Connector 52"/>
          <p:cNvCxnSpPr/>
          <p:nvPr/>
        </p:nvCxnSpPr>
        <p:spPr>
          <a:xfrm>
            <a:off x="4435392" y="3503818"/>
            <a:ext cx="722763" cy="80869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423366" y="3971022"/>
            <a:ext cx="1532792" cy="215444"/>
          </a:xfrm>
          <a:prstGeom prst="rect">
            <a:avLst/>
          </a:prstGeom>
          <a:noFill/>
        </p:spPr>
        <p:txBody>
          <a:bodyPr wrap="none" rtlCol="0">
            <a:spAutoFit/>
          </a:bodyPr>
          <a:lstStyle/>
          <a:p>
            <a:r>
              <a:rPr lang="en-US" sz="800" dirty="0" err="1" smtClean="0"/>
              <a:t>nonPolcieReloiusNA</a:t>
            </a:r>
            <a:r>
              <a:rPr lang="en-US" sz="800" strike="sngStrike" dirty="0" smtClean="0"/>
              <a:t>(son-of-ally)</a:t>
            </a:r>
            <a:endParaRPr lang="en-US" sz="800" strike="sngStrike" dirty="0"/>
          </a:p>
        </p:txBody>
      </p:sp>
      <p:sp>
        <p:nvSpPr>
          <p:cNvPr id="55" name="Cube 54"/>
          <p:cNvSpPr/>
          <p:nvPr/>
        </p:nvSpPr>
        <p:spPr>
          <a:xfrm>
            <a:off x="4814319" y="2053816"/>
            <a:ext cx="1312985" cy="1600183"/>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p:cNvSpPr txBox="1"/>
          <p:nvPr/>
        </p:nvSpPr>
        <p:spPr>
          <a:xfrm>
            <a:off x="4700262" y="1823100"/>
            <a:ext cx="2023054" cy="492443"/>
          </a:xfrm>
          <a:prstGeom prst="rect">
            <a:avLst/>
          </a:prstGeom>
          <a:noFill/>
        </p:spPr>
        <p:txBody>
          <a:bodyPr wrap="none" rtlCol="0">
            <a:spAutoFit/>
          </a:bodyPr>
          <a:lstStyle/>
          <a:p>
            <a:r>
              <a:rPr lang="en-US" strike="sngStrike" dirty="0" smtClean="0"/>
              <a:t>x/y Call you Dr. Rice</a:t>
            </a:r>
          </a:p>
          <a:p>
            <a:r>
              <a:rPr lang="en-US" sz="800" strike="sngStrike" dirty="0" smtClean="0"/>
              <a:t>Pizza Oven</a:t>
            </a:r>
            <a:endParaRPr lang="en-US" sz="800" strike="sngStrike" dirty="0"/>
          </a:p>
        </p:txBody>
      </p:sp>
      <p:sp>
        <p:nvSpPr>
          <p:cNvPr id="57" name="Oval 56"/>
          <p:cNvSpPr/>
          <p:nvPr/>
        </p:nvSpPr>
        <p:spPr>
          <a:xfrm>
            <a:off x="8403897" y="4935415"/>
            <a:ext cx="808889" cy="7356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8377505" y="5517173"/>
            <a:ext cx="1099238" cy="9040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01829" y="3561738"/>
            <a:ext cx="433756" cy="267483"/>
          </a:xfrm>
          <a:prstGeom prst="rect">
            <a:avLst/>
          </a:prstGeom>
        </p:spPr>
      </p:pic>
      <p:cxnSp>
        <p:nvCxnSpPr>
          <p:cNvPr id="60" name="Straight Connector 59"/>
          <p:cNvCxnSpPr/>
          <p:nvPr/>
        </p:nvCxnSpPr>
        <p:spPr>
          <a:xfrm>
            <a:off x="1457127" y="3540097"/>
            <a:ext cx="385096" cy="35636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flipV="1">
            <a:off x="2399844" y="3503818"/>
            <a:ext cx="85448" cy="28653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080738" y="2600870"/>
            <a:ext cx="1296767" cy="217042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46655" y="3600354"/>
            <a:ext cx="963525" cy="956780"/>
          </a:xfrm>
          <a:prstGeom prst="rect">
            <a:avLst/>
          </a:prstGeom>
        </p:spPr>
      </p:pic>
      <p:sp>
        <p:nvSpPr>
          <p:cNvPr id="68" name="Cloud 67"/>
          <p:cNvSpPr/>
          <p:nvPr/>
        </p:nvSpPr>
        <p:spPr>
          <a:xfrm>
            <a:off x="6696019" y="3398906"/>
            <a:ext cx="2252388" cy="150532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7" name="Picture 66"/>
          <p:cNvPicPr>
            <a:picLocks noChangeAspect="1"/>
          </p:cNvPicPr>
          <p:nvPr/>
        </p:nvPicPr>
        <p:blipFill>
          <a:blip r:embed="rId11"/>
          <a:stretch>
            <a:fillRect/>
          </a:stretch>
        </p:blipFill>
        <p:spPr>
          <a:xfrm>
            <a:off x="7416047" y="3848568"/>
            <a:ext cx="1329204" cy="942018"/>
          </a:xfrm>
          <a:prstGeom prst="rect">
            <a:avLst/>
          </a:prstGeom>
        </p:spPr>
      </p:pic>
      <p:sp>
        <p:nvSpPr>
          <p:cNvPr id="69" name="TextBox 68"/>
          <p:cNvSpPr txBox="1"/>
          <p:nvPr/>
        </p:nvSpPr>
        <p:spPr>
          <a:xfrm>
            <a:off x="9636422" y="1411802"/>
            <a:ext cx="1974195" cy="1200329"/>
          </a:xfrm>
          <a:prstGeom prst="rect">
            <a:avLst/>
          </a:prstGeom>
          <a:noFill/>
        </p:spPr>
        <p:txBody>
          <a:bodyPr wrap="none" rtlCol="0">
            <a:spAutoFit/>
          </a:bodyPr>
          <a:lstStyle/>
          <a:p>
            <a:r>
              <a:rPr lang="en-US" dirty="0" smtClean="0"/>
              <a:t>HOMCIDE:SNAKE</a:t>
            </a:r>
          </a:p>
          <a:p>
            <a:r>
              <a:rPr lang="en-US" strike="sngStrike" dirty="0" smtClean="0"/>
              <a:t>Killed a snake with </a:t>
            </a:r>
          </a:p>
          <a:p>
            <a:r>
              <a:rPr lang="en-US" strike="sngStrike" dirty="0" smtClean="0"/>
              <a:t>“The ax”</a:t>
            </a:r>
          </a:p>
          <a:p>
            <a:endParaRPr lang="en-US" strike="sngStrike" dirty="0"/>
          </a:p>
        </p:txBody>
      </p:sp>
      <p:pic>
        <p:nvPicPr>
          <p:cNvPr id="70" name="Picture 69"/>
          <p:cNvPicPr>
            <a:picLocks noChangeAspect="1"/>
          </p:cNvPicPr>
          <p:nvPr/>
        </p:nvPicPr>
        <p:blipFill>
          <a:blip r:embed="rId12"/>
          <a:stretch>
            <a:fillRect/>
          </a:stretch>
        </p:blipFill>
        <p:spPr>
          <a:xfrm>
            <a:off x="10673738" y="2069321"/>
            <a:ext cx="933333" cy="952381"/>
          </a:xfrm>
          <a:prstGeom prst="rect">
            <a:avLst/>
          </a:prstGeom>
        </p:spPr>
      </p:pic>
      <p:sp>
        <p:nvSpPr>
          <p:cNvPr id="71" name="TextBox 70"/>
          <p:cNvSpPr txBox="1"/>
          <p:nvPr/>
        </p:nvSpPr>
        <p:spPr>
          <a:xfrm flipH="1">
            <a:off x="9964615" y="1165248"/>
            <a:ext cx="2159225" cy="369332"/>
          </a:xfrm>
          <a:prstGeom prst="rect">
            <a:avLst/>
          </a:prstGeom>
          <a:noFill/>
        </p:spPr>
        <p:txBody>
          <a:bodyPr wrap="square" rtlCol="0">
            <a:spAutoFit/>
          </a:bodyPr>
          <a:lstStyle/>
          <a:p>
            <a:r>
              <a:rPr lang="en-US" dirty="0" smtClean="0"/>
              <a:t>4 00 days before</a:t>
            </a:r>
            <a:endParaRPr lang="en-US" dirty="0"/>
          </a:p>
        </p:txBody>
      </p:sp>
      <p:sp>
        <p:nvSpPr>
          <p:cNvPr id="72" name="TextBox 71"/>
          <p:cNvSpPr txBox="1"/>
          <p:nvPr/>
        </p:nvSpPr>
        <p:spPr>
          <a:xfrm>
            <a:off x="9807988" y="789616"/>
            <a:ext cx="2023246" cy="492443"/>
          </a:xfrm>
          <a:prstGeom prst="rect">
            <a:avLst/>
          </a:prstGeom>
          <a:noFill/>
        </p:spPr>
        <p:txBody>
          <a:bodyPr wrap="none" rtlCol="0">
            <a:spAutoFit/>
          </a:bodyPr>
          <a:lstStyle/>
          <a:p>
            <a:r>
              <a:rPr lang="en-US" dirty="0" smtClean="0"/>
              <a:t>41.MEXAN FLAG (?)</a:t>
            </a:r>
          </a:p>
          <a:p>
            <a:r>
              <a:rPr lang="en-US" sz="800" dirty="0" smtClean="0"/>
              <a:t>41.</a:t>
            </a:r>
            <a:r>
              <a:rPr lang="en-US" sz="800" strike="sngStrike" dirty="0" smtClean="0"/>
              <a:t>Al-kaida,baksenland</a:t>
            </a:r>
            <a:endParaRPr lang="en-US" sz="800" dirty="0"/>
          </a:p>
        </p:txBody>
      </p:sp>
      <p:cxnSp>
        <p:nvCxnSpPr>
          <p:cNvPr id="74" name="Straight Arrow Connector 73"/>
          <p:cNvCxnSpPr/>
          <p:nvPr/>
        </p:nvCxnSpPr>
        <p:spPr>
          <a:xfrm>
            <a:off x="10451124" y="902254"/>
            <a:ext cx="689280" cy="16986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50561" y="3278648"/>
            <a:ext cx="3018660" cy="2263995"/>
          </a:xfrm>
          <a:prstGeom prst="rect">
            <a:avLst/>
          </a:prstGeom>
        </p:spPr>
      </p:pic>
      <p:sp>
        <p:nvSpPr>
          <p:cNvPr id="76" name="Oval 75"/>
          <p:cNvSpPr/>
          <p:nvPr/>
        </p:nvSpPr>
        <p:spPr>
          <a:xfrm>
            <a:off x="4395726" y="4904233"/>
            <a:ext cx="401047" cy="2777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4435392" y="5195628"/>
            <a:ext cx="444808" cy="4688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4435392" y="4505659"/>
            <a:ext cx="756938" cy="369332"/>
          </a:xfrm>
          <a:prstGeom prst="rect">
            <a:avLst/>
          </a:prstGeom>
          <a:noFill/>
        </p:spPr>
        <p:txBody>
          <a:bodyPr wrap="none" rtlCol="0">
            <a:spAutoFit/>
          </a:bodyPr>
          <a:lstStyle/>
          <a:p>
            <a:r>
              <a:rPr lang="en-US" strike="sngStrike" dirty="0" smtClean="0"/>
              <a:t>Alison</a:t>
            </a:r>
            <a:endParaRPr lang="en-US" strike="sngStrike" dirty="0"/>
          </a:p>
        </p:txBody>
      </p:sp>
      <p:cxnSp>
        <p:nvCxnSpPr>
          <p:cNvPr id="80" name="Straight Connector 79"/>
          <p:cNvCxnSpPr/>
          <p:nvPr/>
        </p:nvCxnSpPr>
        <p:spPr>
          <a:xfrm flipV="1">
            <a:off x="4169254" y="4312508"/>
            <a:ext cx="988901" cy="1490415"/>
          </a:xfrm>
          <a:prstGeom prst="line">
            <a:avLst/>
          </a:prstGeom>
          <a:ln w="762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0626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24341" y="778121"/>
            <a:ext cx="8779281" cy="493834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4" y="1137138"/>
            <a:ext cx="1914525" cy="2390775"/>
          </a:xfrm>
          <a:prstGeom prst="rect">
            <a:avLst/>
          </a:prstGeom>
        </p:spPr>
      </p:pic>
      <p:pic>
        <p:nvPicPr>
          <p:cNvPr id="6" name="Picture 5"/>
          <p:cNvPicPr>
            <a:picLocks noChangeAspect="1"/>
          </p:cNvPicPr>
          <p:nvPr/>
        </p:nvPicPr>
        <p:blipFill>
          <a:blip r:embed="rId4"/>
          <a:stretch>
            <a:fillRect/>
          </a:stretch>
        </p:blipFill>
        <p:spPr>
          <a:xfrm>
            <a:off x="427769" y="660947"/>
            <a:ext cx="933333" cy="952381"/>
          </a:xfrm>
          <a:prstGeom prst="rect">
            <a:avLst/>
          </a:prstGeom>
        </p:spPr>
      </p:pic>
      <p:sp>
        <p:nvSpPr>
          <p:cNvPr id="7" name="Left Brace 6"/>
          <p:cNvSpPr/>
          <p:nvPr/>
        </p:nvSpPr>
        <p:spPr>
          <a:xfrm>
            <a:off x="1019407" y="1254369"/>
            <a:ext cx="2896101" cy="154744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 name="Straight Arrow Connector 8"/>
          <p:cNvCxnSpPr/>
          <p:nvPr/>
        </p:nvCxnSpPr>
        <p:spPr>
          <a:xfrm>
            <a:off x="894435" y="1254369"/>
            <a:ext cx="4029257" cy="1735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5834938" y="2445728"/>
            <a:ext cx="2942493" cy="1781908"/>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p:cNvCxnSpPr/>
          <p:nvPr/>
        </p:nvCxnSpPr>
        <p:spPr>
          <a:xfrm flipV="1">
            <a:off x="6286931" y="2215662"/>
            <a:ext cx="231100" cy="2930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887730" y="2369511"/>
            <a:ext cx="551601" cy="29162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945385" y="2215662"/>
            <a:ext cx="630301" cy="215444"/>
          </a:xfrm>
          <a:prstGeom prst="rect">
            <a:avLst/>
          </a:prstGeom>
          <a:noFill/>
        </p:spPr>
        <p:txBody>
          <a:bodyPr wrap="none" rtlCol="0">
            <a:spAutoFit/>
          </a:bodyPr>
          <a:lstStyle/>
          <a:p>
            <a:r>
              <a:rPr lang="en-US" sz="800" strike="sngStrike" dirty="0" smtClean="0"/>
              <a:t>Front door</a:t>
            </a:r>
            <a:endParaRPr lang="en-US" sz="800" strike="sngStrike" dirty="0"/>
          </a:p>
        </p:txBody>
      </p:sp>
      <p:sp>
        <p:nvSpPr>
          <p:cNvPr id="15" name="TextBox 14"/>
          <p:cNvSpPr txBox="1"/>
          <p:nvPr/>
        </p:nvSpPr>
        <p:spPr>
          <a:xfrm>
            <a:off x="1630795" y="3788660"/>
            <a:ext cx="760144" cy="215444"/>
          </a:xfrm>
          <a:prstGeom prst="rect">
            <a:avLst/>
          </a:prstGeom>
          <a:noFill/>
        </p:spPr>
        <p:txBody>
          <a:bodyPr wrap="none" rtlCol="0">
            <a:spAutoFit/>
          </a:bodyPr>
          <a:lstStyle/>
          <a:p>
            <a:r>
              <a:rPr lang="en-US" sz="800" strike="sngStrike" dirty="0" smtClean="0"/>
              <a:t>Chinese plans</a:t>
            </a:r>
            <a:endParaRPr lang="en-US" sz="800" strike="sngStrike" dirty="0"/>
          </a:p>
        </p:txBody>
      </p:sp>
      <p:sp>
        <p:nvSpPr>
          <p:cNvPr id="16" name="TextBox 15"/>
          <p:cNvSpPr txBox="1"/>
          <p:nvPr/>
        </p:nvSpPr>
        <p:spPr>
          <a:xfrm>
            <a:off x="1742974" y="3487450"/>
            <a:ext cx="710451" cy="369332"/>
          </a:xfrm>
          <a:prstGeom prst="rect">
            <a:avLst/>
          </a:prstGeom>
          <a:noFill/>
        </p:spPr>
        <p:txBody>
          <a:bodyPr wrap="none" rtlCol="0">
            <a:spAutoFit/>
          </a:bodyPr>
          <a:lstStyle/>
          <a:p>
            <a:r>
              <a:rPr lang="en-US" dirty="0" smtClean="0"/>
              <a:t>0.001</a:t>
            </a:r>
            <a:endParaRPr lang="en-US" dirty="0"/>
          </a:p>
        </p:txBody>
      </p:sp>
      <p:cxnSp>
        <p:nvCxnSpPr>
          <p:cNvPr id="18" name="Straight Arrow Connector 17"/>
          <p:cNvCxnSpPr/>
          <p:nvPr/>
        </p:nvCxnSpPr>
        <p:spPr>
          <a:xfrm flipV="1">
            <a:off x="2202415" y="3645144"/>
            <a:ext cx="3632523" cy="3355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060716" y="2400289"/>
            <a:ext cx="593432" cy="369332"/>
          </a:xfrm>
          <a:prstGeom prst="rect">
            <a:avLst/>
          </a:prstGeom>
          <a:noFill/>
        </p:spPr>
        <p:txBody>
          <a:bodyPr wrap="none" rtlCol="0">
            <a:spAutoFit/>
          </a:bodyPr>
          <a:lstStyle/>
          <a:p>
            <a:r>
              <a:rPr lang="en-US" dirty="0" smtClean="0"/>
              <a:t>0.01</a:t>
            </a:r>
            <a:endParaRPr lang="en-US" dirty="0"/>
          </a:p>
        </p:txBody>
      </p:sp>
      <p:cxnSp>
        <p:nvCxnSpPr>
          <p:cNvPr id="22" name="Straight Connector 21"/>
          <p:cNvCxnSpPr/>
          <p:nvPr/>
        </p:nvCxnSpPr>
        <p:spPr>
          <a:xfrm flipV="1">
            <a:off x="2098199" y="2769621"/>
            <a:ext cx="5015782" cy="1458015"/>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862589" y="4088927"/>
            <a:ext cx="456093" cy="369332"/>
          </a:xfrm>
          <a:prstGeom prst="rect">
            <a:avLst/>
          </a:prstGeom>
          <a:noFill/>
        </p:spPr>
        <p:txBody>
          <a:bodyPr wrap="square" rtlCol="0">
            <a:spAutoFit/>
          </a:bodyPr>
          <a:lstStyle/>
          <a:p>
            <a:r>
              <a:rPr lang="en-US" strike="sngStrike" dirty="0" smtClean="0"/>
              <a:t>1</a:t>
            </a:r>
            <a:endParaRPr lang="en-US" strike="sngStrike" dirty="0"/>
          </a:p>
        </p:txBody>
      </p:sp>
      <p:sp>
        <p:nvSpPr>
          <p:cNvPr id="24" name="Cube 23"/>
          <p:cNvSpPr/>
          <p:nvPr/>
        </p:nvSpPr>
        <p:spPr>
          <a:xfrm>
            <a:off x="4395726" y="656729"/>
            <a:ext cx="3497495" cy="219046"/>
          </a:xfrm>
          <a:prstGeom prst="cub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26" name="Rectangle 2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Tree>
    <p:extLst>
      <p:ext uri="{BB962C8B-B14F-4D97-AF65-F5344CB8AC3E}">
        <p14:creationId xmlns:p14="http://schemas.microsoft.com/office/powerpoint/2010/main" val="36486883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26" name="Rectangle 2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8370" y="1327586"/>
            <a:ext cx="6768312" cy="5058730"/>
          </a:xfrm>
          <a:prstGeom prst="rect">
            <a:avLst/>
          </a:prstGeom>
        </p:spPr>
      </p:pic>
      <p:sp>
        <p:nvSpPr>
          <p:cNvPr id="3" name="TextBox 2"/>
          <p:cNvSpPr txBox="1"/>
          <p:nvPr/>
        </p:nvSpPr>
        <p:spPr>
          <a:xfrm>
            <a:off x="1924778" y="1429911"/>
            <a:ext cx="652743" cy="369332"/>
          </a:xfrm>
          <a:prstGeom prst="rect">
            <a:avLst/>
          </a:prstGeom>
          <a:noFill/>
        </p:spPr>
        <p:txBody>
          <a:bodyPr wrap="none" rtlCol="0">
            <a:spAutoFit/>
          </a:bodyPr>
          <a:lstStyle/>
          <a:p>
            <a:r>
              <a:rPr lang="en-US" dirty="0" smtClean="0"/>
              <a:t>2023</a:t>
            </a:r>
            <a:endParaRPr lang="en-US" dirty="0"/>
          </a:p>
        </p:txBody>
      </p:sp>
      <p:pic>
        <p:nvPicPr>
          <p:cNvPr id="8" name="Picture 7"/>
          <p:cNvPicPr>
            <a:picLocks noChangeAspect="1"/>
          </p:cNvPicPr>
          <p:nvPr/>
        </p:nvPicPr>
        <p:blipFill>
          <a:blip r:embed="rId3"/>
          <a:stretch>
            <a:fillRect/>
          </a:stretch>
        </p:blipFill>
        <p:spPr>
          <a:xfrm>
            <a:off x="8393722" y="1746738"/>
            <a:ext cx="3591777" cy="1788914"/>
          </a:xfrm>
          <a:prstGeom prst="rect">
            <a:avLst/>
          </a:prstGeom>
        </p:spPr>
      </p:pic>
      <p:cxnSp>
        <p:nvCxnSpPr>
          <p:cNvPr id="17" name="Straight Arrow Connector 16"/>
          <p:cNvCxnSpPr/>
          <p:nvPr/>
        </p:nvCxnSpPr>
        <p:spPr>
          <a:xfrm>
            <a:off x="5380892" y="2684585"/>
            <a:ext cx="3118339" cy="80889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5118" y="2592383"/>
            <a:ext cx="2404109" cy="1475525"/>
          </a:xfrm>
          <a:prstGeom prst="rect">
            <a:avLst/>
          </a:prstGeom>
        </p:spPr>
      </p:pic>
      <p:sp>
        <p:nvSpPr>
          <p:cNvPr id="21" name="TextBox 20"/>
          <p:cNvSpPr txBox="1"/>
          <p:nvPr/>
        </p:nvSpPr>
        <p:spPr>
          <a:xfrm>
            <a:off x="433754" y="2116070"/>
            <a:ext cx="1640193" cy="492443"/>
          </a:xfrm>
          <a:prstGeom prst="rect">
            <a:avLst/>
          </a:prstGeom>
          <a:noFill/>
        </p:spPr>
        <p:txBody>
          <a:bodyPr wrap="none" rtlCol="0">
            <a:spAutoFit/>
          </a:bodyPr>
          <a:lstStyle/>
          <a:p>
            <a:r>
              <a:rPr lang="en-US" dirty="0" smtClean="0"/>
              <a:t>!HOMCIDE:BILL</a:t>
            </a:r>
          </a:p>
          <a:p>
            <a:r>
              <a:rPr lang="en-US" sz="800" dirty="0" smtClean="0"/>
              <a:t>HOMICIDE:JESUS:HOMICIDE:PETER</a:t>
            </a:r>
            <a:endParaRPr lang="en-US" sz="800" dirty="0"/>
          </a:p>
        </p:txBody>
      </p:sp>
      <p:sp>
        <p:nvSpPr>
          <p:cNvPr id="27" name="TextBox 26"/>
          <p:cNvSpPr txBox="1"/>
          <p:nvPr/>
        </p:nvSpPr>
        <p:spPr>
          <a:xfrm>
            <a:off x="488915" y="1871358"/>
            <a:ext cx="1446230" cy="369332"/>
          </a:xfrm>
          <a:prstGeom prst="rect">
            <a:avLst/>
          </a:prstGeom>
          <a:noFill/>
        </p:spPr>
        <p:txBody>
          <a:bodyPr wrap="none" rtlCol="0">
            <a:spAutoFit/>
          </a:bodyPr>
          <a:lstStyle/>
          <a:p>
            <a:r>
              <a:rPr lang="en-US" dirty="0" smtClean="0"/>
              <a:t>Jason and Bill</a:t>
            </a:r>
            <a:endParaRPr lang="en-US" dirty="0"/>
          </a:p>
        </p:txBody>
      </p:sp>
      <p:pic>
        <p:nvPicPr>
          <p:cNvPr id="28" name="Picture 27"/>
          <p:cNvPicPr>
            <a:picLocks noChangeAspect="1"/>
          </p:cNvPicPr>
          <p:nvPr/>
        </p:nvPicPr>
        <p:blipFill>
          <a:blip r:embed="rId5"/>
          <a:stretch>
            <a:fillRect/>
          </a:stretch>
        </p:blipFill>
        <p:spPr>
          <a:xfrm>
            <a:off x="339564" y="4189966"/>
            <a:ext cx="2329663" cy="1346837"/>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81944" y="974026"/>
            <a:ext cx="6604662" cy="5038902"/>
          </a:xfrm>
          <a:prstGeom prst="rect">
            <a:avLst/>
          </a:prstGeom>
        </p:spPr>
      </p:pic>
    </p:spTree>
    <p:extLst>
      <p:ext uri="{BB962C8B-B14F-4D97-AF65-F5344CB8AC3E}">
        <p14:creationId xmlns:p14="http://schemas.microsoft.com/office/powerpoint/2010/main" val="22127601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 y="5932321"/>
            <a:ext cx="12192000" cy="8440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26" name="Rectangle 2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439" y="842256"/>
            <a:ext cx="6604662" cy="5038902"/>
          </a:xfrm>
          <a:prstGeom prst="rect">
            <a:avLst/>
          </a:prstGeom>
        </p:spPr>
      </p:pic>
      <p:sp>
        <p:nvSpPr>
          <p:cNvPr id="4" name="Rectangle 3"/>
          <p:cNvSpPr/>
          <p:nvPr/>
        </p:nvSpPr>
        <p:spPr>
          <a:xfrm>
            <a:off x="82062" y="4456804"/>
            <a:ext cx="1910861" cy="949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A5</a:t>
            </a:r>
          </a:p>
          <a:p>
            <a:pPr algn="ctr"/>
            <a:r>
              <a:rPr lang="en-US" dirty="0" smtClean="0"/>
              <a:t>FRANKFURT</a:t>
            </a:r>
            <a:endParaRPr lang="en-US" dirty="0"/>
          </a:p>
        </p:txBody>
      </p:sp>
      <p:sp>
        <p:nvSpPr>
          <p:cNvPr id="14" name="Rectangle 13"/>
          <p:cNvSpPr/>
          <p:nvPr/>
        </p:nvSpPr>
        <p:spPr>
          <a:xfrm>
            <a:off x="10128740" y="4560721"/>
            <a:ext cx="1910861" cy="9495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A5</a:t>
            </a:r>
          </a:p>
          <a:p>
            <a:pPr algn="ctr"/>
            <a:r>
              <a:rPr lang="en-US" dirty="0" smtClean="0"/>
              <a:t>WIESBADEN</a:t>
            </a:r>
            <a:endParaRPr lang="en-US" dirty="0"/>
          </a:p>
        </p:txBody>
      </p:sp>
      <p:cxnSp>
        <p:nvCxnSpPr>
          <p:cNvPr id="7" name="Straight Connector 6"/>
          <p:cNvCxnSpPr>
            <a:stCxn id="5" idx="1"/>
            <a:endCxn id="5" idx="3"/>
          </p:cNvCxnSpPr>
          <p:nvPr/>
        </p:nvCxnSpPr>
        <p:spPr>
          <a:xfrm>
            <a:off x="1" y="6354352"/>
            <a:ext cx="12192000" cy="0"/>
          </a:xfrm>
          <a:prstGeom prst="line">
            <a:avLst/>
          </a:prstGeom>
          <a:ln w="5715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48211" y="865058"/>
            <a:ext cx="2043789" cy="1350604"/>
          </a:xfrm>
          <a:prstGeom prst="rect">
            <a:avLst/>
          </a:prstGeom>
        </p:spPr>
      </p:pic>
      <p:sp>
        <p:nvSpPr>
          <p:cNvPr id="12" name="Rectangle 11"/>
          <p:cNvSpPr/>
          <p:nvPr/>
        </p:nvSpPr>
        <p:spPr>
          <a:xfrm>
            <a:off x="9199039" y="6428317"/>
            <a:ext cx="984738" cy="34806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POLZEI</a:t>
            </a:r>
            <a:endParaRPr lang="en-US" dirty="0"/>
          </a:p>
        </p:txBody>
      </p:sp>
      <p:cxnSp>
        <p:nvCxnSpPr>
          <p:cNvPr id="15" name="Straight Connector 14"/>
          <p:cNvCxnSpPr>
            <a:stCxn id="4" idx="2"/>
          </p:cNvCxnSpPr>
          <p:nvPr/>
        </p:nvCxnSpPr>
        <p:spPr>
          <a:xfrm flipH="1">
            <a:off x="1019908" y="5406374"/>
            <a:ext cx="17585" cy="52594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11066585" y="5458333"/>
            <a:ext cx="17585" cy="525947"/>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77274" y="3017526"/>
            <a:ext cx="803846" cy="551717"/>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72273" y="2285635"/>
            <a:ext cx="699755" cy="642937"/>
          </a:xfrm>
          <a:prstGeom prst="rect">
            <a:avLst/>
          </a:prstGeom>
        </p:spPr>
      </p:pic>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7853" y="1582162"/>
            <a:ext cx="1524000" cy="1202436"/>
          </a:xfrm>
          <a:prstGeom prst="rect">
            <a:avLst/>
          </a:prstGeom>
        </p:spPr>
      </p:pic>
      <p:sp>
        <p:nvSpPr>
          <p:cNvPr id="22" name="TextBox 21"/>
          <p:cNvSpPr txBox="1"/>
          <p:nvPr/>
        </p:nvSpPr>
        <p:spPr>
          <a:xfrm>
            <a:off x="1677251" y="2784598"/>
            <a:ext cx="652743" cy="369332"/>
          </a:xfrm>
          <a:prstGeom prst="rect">
            <a:avLst/>
          </a:prstGeom>
          <a:noFill/>
        </p:spPr>
        <p:txBody>
          <a:bodyPr wrap="none" rtlCol="0">
            <a:spAutoFit/>
          </a:bodyPr>
          <a:lstStyle/>
          <a:p>
            <a:r>
              <a:rPr lang="en-US" dirty="0" smtClean="0"/>
              <a:t>1963</a:t>
            </a:r>
            <a:endParaRPr lang="en-US" dirty="0"/>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65883" y="2835761"/>
            <a:ext cx="754390" cy="1020186"/>
          </a:xfrm>
          <a:prstGeom prst="rect">
            <a:avLst/>
          </a:prstGeom>
        </p:spPr>
      </p:pic>
      <p:pic>
        <p:nvPicPr>
          <p:cNvPr id="30" name="Picture 29"/>
          <p:cNvPicPr>
            <a:picLocks noChangeAspect="1"/>
          </p:cNvPicPr>
          <p:nvPr/>
        </p:nvPicPr>
        <p:blipFill>
          <a:blip r:embed="rId9"/>
          <a:stretch>
            <a:fillRect/>
          </a:stretch>
        </p:blipFill>
        <p:spPr>
          <a:xfrm>
            <a:off x="1787984" y="3153930"/>
            <a:ext cx="473869" cy="736458"/>
          </a:xfrm>
          <a:prstGeom prst="rect">
            <a:avLst/>
          </a:prstGeom>
        </p:spPr>
      </p:pic>
      <p:cxnSp>
        <p:nvCxnSpPr>
          <p:cNvPr id="32" name="Straight Connector 31"/>
          <p:cNvCxnSpPr/>
          <p:nvPr/>
        </p:nvCxnSpPr>
        <p:spPr>
          <a:xfrm flipH="1" flipV="1">
            <a:off x="1635453" y="3201014"/>
            <a:ext cx="837985" cy="73645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977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2024" y="831832"/>
            <a:ext cx="1208765" cy="1906568"/>
          </a:xfrm>
          <a:prstGeom prst="rect">
            <a:avLst/>
          </a:prstGeom>
        </p:spPr>
      </p:pic>
      <p:pic>
        <p:nvPicPr>
          <p:cNvPr id="4" name="Picture 3"/>
          <p:cNvPicPr>
            <a:picLocks noChangeAspect="1"/>
          </p:cNvPicPr>
          <p:nvPr/>
        </p:nvPicPr>
        <p:blipFill>
          <a:blip r:embed="rId3"/>
          <a:stretch>
            <a:fillRect/>
          </a:stretch>
        </p:blipFill>
        <p:spPr>
          <a:xfrm>
            <a:off x="2015954" y="2801815"/>
            <a:ext cx="1924550" cy="1204370"/>
          </a:xfrm>
          <a:prstGeom prst="rect">
            <a:avLst/>
          </a:prstGeom>
        </p:spPr>
      </p:pic>
      <p:cxnSp>
        <p:nvCxnSpPr>
          <p:cNvPr id="6" name="Straight Connector 5"/>
          <p:cNvCxnSpPr/>
          <p:nvPr/>
        </p:nvCxnSpPr>
        <p:spPr>
          <a:xfrm>
            <a:off x="2332892" y="2274277"/>
            <a:ext cx="1515604" cy="18207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55514" y="1409968"/>
            <a:ext cx="1070934" cy="369332"/>
          </a:xfrm>
          <a:prstGeom prst="rect">
            <a:avLst/>
          </a:prstGeom>
          <a:noFill/>
        </p:spPr>
        <p:txBody>
          <a:bodyPr wrap="none" rtlCol="0">
            <a:spAutoFit/>
          </a:bodyPr>
          <a:lstStyle/>
          <a:p>
            <a:r>
              <a:rPr lang="en-US" b="1" dirty="0" smtClean="0"/>
              <a:t>VIRGINIA</a:t>
            </a:r>
            <a:endParaRPr lang="en-US" b="1" dirty="0"/>
          </a:p>
        </p:txBody>
      </p:sp>
      <p:sp>
        <p:nvSpPr>
          <p:cNvPr id="8" name="TextBox 7"/>
          <p:cNvSpPr txBox="1"/>
          <p:nvPr/>
        </p:nvSpPr>
        <p:spPr>
          <a:xfrm>
            <a:off x="5693434" y="2480978"/>
            <a:ext cx="666336" cy="369332"/>
          </a:xfrm>
          <a:prstGeom prst="rect">
            <a:avLst/>
          </a:prstGeom>
          <a:noFill/>
        </p:spPr>
        <p:txBody>
          <a:bodyPr wrap="none" rtlCol="0">
            <a:spAutoFit/>
          </a:bodyPr>
          <a:lstStyle/>
          <a:p>
            <a:r>
              <a:rPr lang="en-US" b="1" dirty="0" smtClean="0"/>
              <a:t>LUKE</a:t>
            </a:r>
            <a:endParaRPr lang="en-US" b="1" dirty="0"/>
          </a:p>
        </p:txBody>
      </p:sp>
      <p:sp>
        <p:nvSpPr>
          <p:cNvPr id="9" name="TextBox 8"/>
          <p:cNvSpPr txBox="1"/>
          <p:nvPr/>
        </p:nvSpPr>
        <p:spPr>
          <a:xfrm>
            <a:off x="7019657" y="3363554"/>
            <a:ext cx="717376" cy="369332"/>
          </a:xfrm>
          <a:prstGeom prst="rect">
            <a:avLst/>
          </a:prstGeom>
          <a:noFill/>
        </p:spPr>
        <p:txBody>
          <a:bodyPr wrap="none" rtlCol="0">
            <a:spAutoFit/>
          </a:bodyPr>
          <a:lstStyle/>
          <a:p>
            <a:r>
              <a:rPr lang="en-US" strike="sngStrike" dirty="0" smtClean="0"/>
              <a:t>Jenny</a:t>
            </a:r>
            <a:endParaRPr lang="en-US" strike="sngStrike" dirty="0"/>
          </a:p>
        </p:txBody>
      </p:sp>
      <p:sp>
        <p:nvSpPr>
          <p:cNvPr id="10" name="TextBox 9"/>
          <p:cNvSpPr txBox="1"/>
          <p:nvPr/>
        </p:nvSpPr>
        <p:spPr>
          <a:xfrm>
            <a:off x="7012983" y="3159098"/>
            <a:ext cx="2002664" cy="369332"/>
          </a:xfrm>
          <a:prstGeom prst="rect">
            <a:avLst/>
          </a:prstGeom>
          <a:noFill/>
        </p:spPr>
        <p:txBody>
          <a:bodyPr wrap="none" rtlCol="0">
            <a:spAutoFit/>
          </a:bodyPr>
          <a:lstStyle/>
          <a:p>
            <a:r>
              <a:rPr lang="en-US" dirty="0" smtClean="0"/>
              <a:t>ATOMICBOM</a:t>
            </a:r>
            <a:r>
              <a:rPr lang="en-US" strike="sngStrike" dirty="0" smtClean="0"/>
              <a:t>(j5,c5</a:t>
            </a:r>
            <a:r>
              <a:rPr lang="en-US" dirty="0" smtClean="0"/>
              <a:t>)</a:t>
            </a:r>
            <a:endParaRPr lang="en-US" dirty="0"/>
          </a:p>
        </p:txBody>
      </p:sp>
      <p:cxnSp>
        <p:nvCxnSpPr>
          <p:cNvPr id="12" name="Straight Arrow Connector 11"/>
          <p:cNvCxnSpPr>
            <a:stCxn id="8" idx="2"/>
          </p:cNvCxnSpPr>
          <p:nvPr/>
        </p:nvCxnSpPr>
        <p:spPr>
          <a:xfrm>
            <a:off x="6026602" y="2850310"/>
            <a:ext cx="706989" cy="530442"/>
          </a:xfrm>
          <a:prstGeom prst="straightConnector1">
            <a:avLst/>
          </a:prstGeom>
          <a:ln w="5715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14" name="Rectangle 13"/>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15" name="TextBox 14"/>
          <p:cNvSpPr txBox="1"/>
          <p:nvPr/>
        </p:nvSpPr>
        <p:spPr>
          <a:xfrm>
            <a:off x="7106198" y="2057400"/>
            <a:ext cx="2190471" cy="369332"/>
          </a:xfrm>
          <a:prstGeom prst="rect">
            <a:avLst/>
          </a:prstGeom>
          <a:noFill/>
        </p:spPr>
        <p:txBody>
          <a:bodyPr wrap="none" rtlCol="0">
            <a:spAutoFit/>
          </a:bodyPr>
          <a:lstStyle/>
          <a:p>
            <a:r>
              <a:rPr lang="en-US" strike="sngStrike" dirty="0" smtClean="0"/>
              <a:t>Gorbachev(</a:t>
            </a:r>
            <a:r>
              <a:rPr lang="en-US" strike="sngStrike" dirty="0" err="1" smtClean="0"/>
              <a:t>micheala</a:t>
            </a:r>
            <a:r>
              <a:rPr lang="en-US" strike="sngStrike" dirty="0" smtClean="0"/>
              <a:t>)</a:t>
            </a:r>
            <a:endParaRPr lang="en-US" strike="sngStrike" dirty="0"/>
          </a:p>
        </p:txBody>
      </p:sp>
      <p:sp>
        <p:nvSpPr>
          <p:cNvPr id="16" name="TextBox 15"/>
          <p:cNvSpPr txBox="1"/>
          <p:nvPr/>
        </p:nvSpPr>
        <p:spPr>
          <a:xfrm>
            <a:off x="7136157" y="1837620"/>
            <a:ext cx="925253" cy="369332"/>
          </a:xfrm>
          <a:prstGeom prst="rect">
            <a:avLst/>
          </a:prstGeom>
          <a:noFill/>
        </p:spPr>
        <p:txBody>
          <a:bodyPr wrap="none" rtlCol="0">
            <a:spAutoFit/>
          </a:bodyPr>
          <a:lstStyle/>
          <a:p>
            <a:r>
              <a:rPr lang="en-US" strike="sngStrike" dirty="0" err="1" smtClean="0"/>
              <a:t>Chritian</a:t>
            </a:r>
            <a:endParaRPr lang="en-US" strike="sngStrike" dirty="0"/>
          </a:p>
        </p:txBody>
      </p:sp>
      <p:sp>
        <p:nvSpPr>
          <p:cNvPr id="17" name="TextBox 16"/>
          <p:cNvSpPr txBox="1"/>
          <p:nvPr/>
        </p:nvSpPr>
        <p:spPr>
          <a:xfrm>
            <a:off x="3838222" y="2461846"/>
            <a:ext cx="691343" cy="369332"/>
          </a:xfrm>
          <a:prstGeom prst="rect">
            <a:avLst/>
          </a:prstGeom>
          <a:noFill/>
        </p:spPr>
        <p:txBody>
          <a:bodyPr wrap="none" rtlCol="0">
            <a:spAutoFit/>
          </a:bodyPr>
          <a:lstStyle/>
          <a:p>
            <a:r>
              <a:rPr lang="en-US" strike="sngStrike" dirty="0" smtClean="0"/>
              <a:t>scabs</a:t>
            </a:r>
            <a:endParaRPr lang="en-US" strike="sngStrike" dirty="0"/>
          </a:p>
        </p:txBody>
      </p:sp>
      <p:sp>
        <p:nvSpPr>
          <p:cNvPr id="18" name="TextBox 17"/>
          <p:cNvSpPr txBox="1"/>
          <p:nvPr/>
        </p:nvSpPr>
        <p:spPr>
          <a:xfrm>
            <a:off x="3502237" y="2086164"/>
            <a:ext cx="2237216" cy="369332"/>
          </a:xfrm>
          <a:prstGeom prst="rect">
            <a:avLst/>
          </a:prstGeom>
          <a:noFill/>
        </p:spPr>
        <p:txBody>
          <a:bodyPr wrap="none" rtlCol="0">
            <a:spAutoFit/>
          </a:bodyPr>
          <a:lstStyle/>
          <a:p>
            <a:r>
              <a:rPr lang="en-US" dirty="0" smtClean="0"/>
              <a:t>1994 </a:t>
            </a:r>
            <a:r>
              <a:rPr lang="en-US" strike="sngStrike" dirty="0" err="1" smtClean="0"/>
              <a:t>goravhce</a:t>
            </a:r>
            <a:r>
              <a:rPr lang="en-US" strike="sngStrike" dirty="0" smtClean="0"/>
              <a:t>(</a:t>
            </a:r>
            <a:r>
              <a:rPr lang="en-US" strike="sngStrike" dirty="0" err="1" smtClean="0"/>
              <a:t>heger</a:t>
            </a:r>
            <a:r>
              <a:rPr lang="en-US" strike="sngStrike" dirty="0" smtClean="0"/>
              <a:t>)</a:t>
            </a:r>
            <a:endParaRPr lang="en-US" strike="sngStrike" dirty="0"/>
          </a:p>
        </p:txBody>
      </p:sp>
      <p:sp>
        <p:nvSpPr>
          <p:cNvPr id="19" name="TextBox 18"/>
          <p:cNvSpPr txBox="1"/>
          <p:nvPr/>
        </p:nvSpPr>
        <p:spPr>
          <a:xfrm>
            <a:off x="4479675" y="2443990"/>
            <a:ext cx="936923" cy="369332"/>
          </a:xfrm>
          <a:prstGeom prst="rect">
            <a:avLst/>
          </a:prstGeom>
          <a:noFill/>
        </p:spPr>
        <p:txBody>
          <a:bodyPr wrap="none" rtlCol="0">
            <a:spAutoFit/>
          </a:bodyPr>
          <a:lstStyle/>
          <a:p>
            <a:r>
              <a:rPr lang="en-US" dirty="0" smtClean="0"/>
              <a:t>,</a:t>
            </a:r>
            <a:r>
              <a:rPr lang="en-US" strike="sngStrike" dirty="0" smtClean="0"/>
              <a:t>crumbs</a:t>
            </a:r>
            <a:endParaRPr lang="en-US" strike="sngStrike" dirty="0"/>
          </a:p>
        </p:txBody>
      </p:sp>
      <p:sp>
        <p:nvSpPr>
          <p:cNvPr id="20" name="TextBox 19"/>
          <p:cNvSpPr txBox="1"/>
          <p:nvPr/>
        </p:nvSpPr>
        <p:spPr>
          <a:xfrm>
            <a:off x="1232935" y="1257736"/>
            <a:ext cx="652743" cy="369332"/>
          </a:xfrm>
          <a:prstGeom prst="rect">
            <a:avLst/>
          </a:prstGeom>
          <a:noFill/>
        </p:spPr>
        <p:txBody>
          <a:bodyPr wrap="none" rtlCol="0">
            <a:spAutoFit/>
          </a:bodyPr>
          <a:lstStyle/>
          <a:p>
            <a:r>
              <a:rPr lang="en-US" dirty="0" smtClean="0"/>
              <a:t>1983</a:t>
            </a:r>
            <a:endParaRPr lang="en-US" dirty="0"/>
          </a:p>
        </p:txBody>
      </p:sp>
      <p:pic>
        <p:nvPicPr>
          <p:cNvPr id="21" name="Picture 20"/>
          <p:cNvPicPr>
            <a:picLocks noChangeAspect="1"/>
          </p:cNvPicPr>
          <p:nvPr/>
        </p:nvPicPr>
        <p:blipFill>
          <a:blip r:embed="rId4"/>
          <a:stretch>
            <a:fillRect/>
          </a:stretch>
        </p:blipFill>
        <p:spPr>
          <a:xfrm>
            <a:off x="9716551" y="1390417"/>
            <a:ext cx="1533333" cy="2142857"/>
          </a:xfrm>
          <a:prstGeom prst="rect">
            <a:avLst/>
          </a:prstGeom>
        </p:spPr>
      </p:pic>
      <p:sp>
        <p:nvSpPr>
          <p:cNvPr id="22" name="TextBox 21"/>
          <p:cNvSpPr txBox="1"/>
          <p:nvPr/>
        </p:nvSpPr>
        <p:spPr>
          <a:xfrm>
            <a:off x="9677583" y="3548220"/>
            <a:ext cx="2500556" cy="923330"/>
          </a:xfrm>
          <a:prstGeom prst="rect">
            <a:avLst/>
          </a:prstGeom>
          <a:noFill/>
        </p:spPr>
        <p:txBody>
          <a:bodyPr wrap="none" rtlCol="0">
            <a:spAutoFit/>
          </a:bodyPr>
          <a:lstStyle/>
          <a:p>
            <a:r>
              <a:rPr lang="en-US" dirty="0" smtClean="0"/>
              <a:t>Peter and Paul including </a:t>
            </a:r>
          </a:p>
          <a:p>
            <a:r>
              <a:rPr lang="en-US" dirty="0" smtClean="0"/>
              <a:t>God from Television</a:t>
            </a:r>
          </a:p>
          <a:p>
            <a:r>
              <a:rPr lang="en-US" dirty="0" smtClean="0"/>
              <a:t>-&gt;Priest</a:t>
            </a:r>
            <a:endParaRPr lang="en-US" dirty="0"/>
          </a:p>
        </p:txBody>
      </p:sp>
      <p:sp>
        <p:nvSpPr>
          <p:cNvPr id="23" name="TextBox 22"/>
          <p:cNvSpPr txBox="1"/>
          <p:nvPr/>
        </p:nvSpPr>
        <p:spPr>
          <a:xfrm>
            <a:off x="4184566" y="1141721"/>
            <a:ext cx="689997" cy="369332"/>
          </a:xfrm>
          <a:prstGeom prst="rect">
            <a:avLst/>
          </a:prstGeom>
          <a:noFill/>
        </p:spPr>
        <p:txBody>
          <a:bodyPr wrap="none" rtlCol="0">
            <a:spAutoFit/>
          </a:bodyPr>
          <a:lstStyle/>
          <a:p>
            <a:r>
              <a:rPr lang="en-US" b="1" dirty="0" smtClean="0"/>
              <a:t>CVPA</a:t>
            </a:r>
            <a:endParaRPr lang="en-US" b="1" dirty="0"/>
          </a:p>
        </p:txBody>
      </p:sp>
      <p:sp>
        <p:nvSpPr>
          <p:cNvPr id="24" name="TextBox 23"/>
          <p:cNvSpPr txBox="1"/>
          <p:nvPr/>
        </p:nvSpPr>
        <p:spPr>
          <a:xfrm>
            <a:off x="6462695" y="2212731"/>
            <a:ext cx="1507785" cy="369332"/>
          </a:xfrm>
          <a:prstGeom prst="rect">
            <a:avLst/>
          </a:prstGeom>
          <a:noFill/>
        </p:spPr>
        <p:txBody>
          <a:bodyPr wrap="none" rtlCol="0">
            <a:spAutoFit/>
          </a:bodyPr>
          <a:lstStyle/>
          <a:p>
            <a:r>
              <a:rPr lang="en-US" strike="sngStrike" dirty="0" smtClean="0"/>
              <a:t>Christian </a:t>
            </a:r>
            <a:r>
              <a:rPr lang="en-US" strike="sngStrike" dirty="0" err="1" smtClean="0"/>
              <a:t>nees</a:t>
            </a:r>
            <a:endParaRPr lang="en-US" strike="sngStrike" dirty="0"/>
          </a:p>
        </p:txBody>
      </p:sp>
      <p:cxnSp>
        <p:nvCxnSpPr>
          <p:cNvPr id="26" name="Straight Arrow Connector 25"/>
          <p:cNvCxnSpPr/>
          <p:nvPr/>
        </p:nvCxnSpPr>
        <p:spPr>
          <a:xfrm flipH="1">
            <a:off x="6897513" y="1984991"/>
            <a:ext cx="353148" cy="221961"/>
          </a:xfrm>
          <a:prstGeom prst="straightConnector1">
            <a:avLst/>
          </a:prstGeom>
          <a:ln w="1905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69369" y="3548220"/>
            <a:ext cx="1120513" cy="1315156"/>
          </a:xfrm>
          <a:prstGeom prst="rect">
            <a:avLst/>
          </a:prstGeom>
        </p:spPr>
      </p:pic>
      <p:cxnSp>
        <p:nvCxnSpPr>
          <p:cNvPr id="31" name="Straight Connector 30"/>
          <p:cNvCxnSpPr/>
          <p:nvPr/>
        </p:nvCxnSpPr>
        <p:spPr>
          <a:xfrm>
            <a:off x="5230025" y="3732886"/>
            <a:ext cx="2148320" cy="113049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6462695" y="2582063"/>
            <a:ext cx="403555" cy="14241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059993" y="2997988"/>
            <a:ext cx="100812" cy="8503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6"/>
          <a:stretch>
            <a:fillRect/>
          </a:stretch>
        </p:blipFill>
        <p:spPr>
          <a:xfrm>
            <a:off x="7410286" y="3932484"/>
            <a:ext cx="448212" cy="731294"/>
          </a:xfrm>
          <a:prstGeom prst="rect">
            <a:avLst/>
          </a:prstGeom>
        </p:spPr>
      </p:pic>
      <p:sp>
        <p:nvSpPr>
          <p:cNvPr id="42" name="Rectangle 41"/>
          <p:cNvSpPr/>
          <p:nvPr/>
        </p:nvSpPr>
        <p:spPr>
          <a:xfrm>
            <a:off x="7256439" y="4010031"/>
            <a:ext cx="874510" cy="38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6802314" y="1599642"/>
            <a:ext cx="2263761" cy="369332"/>
          </a:xfrm>
          <a:prstGeom prst="rect">
            <a:avLst/>
          </a:prstGeom>
          <a:noFill/>
        </p:spPr>
        <p:txBody>
          <a:bodyPr wrap="none" rtlCol="0">
            <a:spAutoFit/>
          </a:bodyPr>
          <a:lstStyle/>
          <a:p>
            <a:r>
              <a:rPr lang="en-US" dirty="0" smtClean="0"/>
              <a:t>1996 HOMCIDE:BORIS</a:t>
            </a:r>
            <a:endParaRPr lang="en-US" dirty="0"/>
          </a:p>
        </p:txBody>
      </p:sp>
      <p:sp>
        <p:nvSpPr>
          <p:cNvPr id="47" name="TextBox 46"/>
          <p:cNvSpPr txBox="1"/>
          <p:nvPr/>
        </p:nvSpPr>
        <p:spPr>
          <a:xfrm>
            <a:off x="7497662" y="1007701"/>
            <a:ext cx="721672" cy="646331"/>
          </a:xfrm>
          <a:prstGeom prst="rect">
            <a:avLst/>
          </a:prstGeom>
          <a:noFill/>
        </p:spPr>
        <p:txBody>
          <a:bodyPr wrap="none" rtlCol="0">
            <a:spAutoFit/>
          </a:bodyPr>
          <a:lstStyle/>
          <a:p>
            <a:r>
              <a:rPr lang="en-US" strike="sngStrike" dirty="0" smtClean="0"/>
              <a:t>14y</a:t>
            </a:r>
          </a:p>
          <a:p>
            <a:r>
              <a:rPr lang="en-US" dirty="0" smtClean="0"/>
              <a:t>[x] no</a:t>
            </a:r>
            <a:endParaRPr lang="en-US" dirty="0"/>
          </a:p>
        </p:txBody>
      </p:sp>
      <p:sp>
        <p:nvSpPr>
          <p:cNvPr id="48" name="TextBox 47"/>
          <p:cNvSpPr txBox="1"/>
          <p:nvPr/>
        </p:nvSpPr>
        <p:spPr>
          <a:xfrm>
            <a:off x="7943098" y="970326"/>
            <a:ext cx="2540119" cy="369332"/>
          </a:xfrm>
          <a:prstGeom prst="rect">
            <a:avLst/>
          </a:prstGeom>
          <a:noFill/>
        </p:spPr>
        <p:txBody>
          <a:bodyPr wrap="none" rtlCol="0">
            <a:spAutoFit/>
          </a:bodyPr>
          <a:lstStyle/>
          <a:p>
            <a:r>
              <a:rPr lang="en-US" dirty="0" smtClean="0"/>
              <a:t>SQ.CAPTIAL SAENAT(15Y)</a:t>
            </a:r>
            <a:endParaRPr lang="en-US" dirty="0"/>
          </a:p>
        </p:txBody>
      </p:sp>
      <p:cxnSp>
        <p:nvCxnSpPr>
          <p:cNvPr id="50" name="Straight Arrow Connector 49"/>
          <p:cNvCxnSpPr>
            <a:stCxn id="48" idx="1"/>
          </p:cNvCxnSpPr>
          <p:nvPr/>
        </p:nvCxnSpPr>
        <p:spPr>
          <a:xfrm>
            <a:off x="7943098" y="1154992"/>
            <a:ext cx="444546" cy="50481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541867" y="5260622"/>
            <a:ext cx="4874731" cy="79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559306" y="4625242"/>
            <a:ext cx="326372" cy="115769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1399822" y="4210641"/>
            <a:ext cx="652743" cy="369332"/>
          </a:xfrm>
          <a:prstGeom prst="rect">
            <a:avLst/>
          </a:prstGeom>
          <a:noFill/>
        </p:spPr>
        <p:txBody>
          <a:bodyPr wrap="none" rtlCol="0">
            <a:spAutoFit/>
          </a:bodyPr>
          <a:lstStyle/>
          <a:p>
            <a:r>
              <a:rPr lang="en-US" dirty="0" smtClean="0"/>
              <a:t>1986</a:t>
            </a:r>
            <a:endParaRPr lang="en-US" dirty="0"/>
          </a:p>
        </p:txBody>
      </p:sp>
      <p:sp>
        <p:nvSpPr>
          <p:cNvPr id="55" name="Rectangle 54"/>
          <p:cNvSpPr/>
          <p:nvPr/>
        </p:nvSpPr>
        <p:spPr>
          <a:xfrm>
            <a:off x="2161836" y="4663961"/>
            <a:ext cx="326372" cy="115769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1959472" y="4247623"/>
            <a:ext cx="652743" cy="369332"/>
          </a:xfrm>
          <a:prstGeom prst="rect">
            <a:avLst/>
          </a:prstGeom>
          <a:noFill/>
        </p:spPr>
        <p:txBody>
          <a:bodyPr wrap="none" rtlCol="0">
            <a:spAutoFit/>
          </a:bodyPr>
          <a:lstStyle/>
          <a:p>
            <a:r>
              <a:rPr lang="en-US" dirty="0" smtClean="0"/>
              <a:t>1994</a:t>
            </a:r>
            <a:endParaRPr lang="en-US" dirty="0"/>
          </a:p>
        </p:txBody>
      </p:sp>
      <p:sp>
        <p:nvSpPr>
          <p:cNvPr id="57" name="Rectangle 56"/>
          <p:cNvSpPr/>
          <p:nvPr/>
        </p:nvSpPr>
        <p:spPr>
          <a:xfrm>
            <a:off x="4486904" y="4663778"/>
            <a:ext cx="326372" cy="115769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368295" y="4322323"/>
            <a:ext cx="652743" cy="369332"/>
          </a:xfrm>
          <a:prstGeom prst="rect">
            <a:avLst/>
          </a:prstGeom>
          <a:noFill/>
        </p:spPr>
        <p:txBody>
          <a:bodyPr wrap="none" rtlCol="0">
            <a:spAutoFit/>
          </a:bodyPr>
          <a:lstStyle/>
          <a:p>
            <a:r>
              <a:rPr lang="en-US" dirty="0" smtClean="0"/>
              <a:t>2017</a:t>
            </a:r>
            <a:endParaRPr lang="en-US" dirty="0"/>
          </a:p>
        </p:txBody>
      </p:sp>
      <p:sp>
        <p:nvSpPr>
          <p:cNvPr id="59" name="Rectangle 58"/>
          <p:cNvSpPr/>
          <p:nvPr/>
        </p:nvSpPr>
        <p:spPr>
          <a:xfrm>
            <a:off x="536739" y="4190851"/>
            <a:ext cx="4900615" cy="1755939"/>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2848386" y="4780757"/>
            <a:ext cx="373821" cy="382309"/>
          </a:xfrm>
          <a:prstGeom prst="rect">
            <a:avLst/>
          </a:prstGeom>
          <a:solidFill>
            <a:schemeClr val="accent2">
              <a:lumMod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flipH="1">
            <a:off x="3090694" y="2328578"/>
            <a:ext cx="3912579" cy="264982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2332892" y="4686833"/>
            <a:ext cx="2820765" cy="555129"/>
          </a:xfrm>
          <a:prstGeom prst="rect">
            <a:avLst/>
          </a:prstGeom>
          <a:no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p:nvPr/>
        </p:nvCxnSpPr>
        <p:spPr>
          <a:xfrm flipH="1">
            <a:off x="4707467" y="2480978"/>
            <a:ext cx="2448207" cy="259327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8" name="Right Arrow 67"/>
          <p:cNvSpPr/>
          <p:nvPr/>
        </p:nvSpPr>
        <p:spPr>
          <a:xfrm rot="11032080">
            <a:off x="2079690" y="6045808"/>
            <a:ext cx="3241110" cy="7224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584988" y="6058621"/>
            <a:ext cx="4900615" cy="77341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581884" y="6183628"/>
            <a:ext cx="373821" cy="382309"/>
          </a:xfrm>
          <a:prstGeom prst="rect">
            <a:avLst/>
          </a:prstGeom>
          <a:solidFill>
            <a:schemeClr val="accent2">
              <a:lumMod val="5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Arrow Connector 70"/>
          <p:cNvCxnSpPr>
            <a:endCxn id="70" idx="2"/>
          </p:cNvCxnSpPr>
          <p:nvPr/>
        </p:nvCxnSpPr>
        <p:spPr>
          <a:xfrm flipH="1">
            <a:off x="1768795" y="2480978"/>
            <a:ext cx="5386879" cy="408495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1587531" y="5614940"/>
            <a:ext cx="326372" cy="115769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2166386" y="5596414"/>
            <a:ext cx="326372" cy="115769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4492396" y="5572801"/>
            <a:ext cx="326372" cy="1157698"/>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1443" y="1652652"/>
            <a:ext cx="1485186" cy="2298325"/>
          </a:xfrm>
          <a:prstGeom prst="rect">
            <a:avLst/>
          </a:prstGeom>
        </p:spPr>
      </p:pic>
      <p:cxnSp>
        <p:nvCxnSpPr>
          <p:cNvPr id="78" name="Straight Connector 77"/>
          <p:cNvCxnSpPr/>
          <p:nvPr/>
        </p:nvCxnSpPr>
        <p:spPr>
          <a:xfrm flipV="1">
            <a:off x="1232935" y="4780757"/>
            <a:ext cx="652743" cy="461205"/>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2224308" y="5074257"/>
            <a:ext cx="434956" cy="378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endCxn id="65" idx="3"/>
          </p:cNvCxnSpPr>
          <p:nvPr/>
        </p:nvCxnSpPr>
        <p:spPr>
          <a:xfrm flipV="1">
            <a:off x="4454263" y="4964398"/>
            <a:ext cx="699394" cy="375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V="1">
            <a:off x="4184566" y="5821476"/>
            <a:ext cx="1252788" cy="511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a:endCxn id="68" idx="3"/>
          </p:cNvCxnSpPr>
          <p:nvPr/>
        </p:nvCxnSpPr>
        <p:spPr>
          <a:xfrm flipV="1">
            <a:off x="1166309" y="6297732"/>
            <a:ext cx="917072" cy="4327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2324593" y="6333067"/>
            <a:ext cx="377654" cy="232870"/>
          </a:xfrm>
          <a:prstGeom prst="line">
            <a:avLst/>
          </a:prstGeom>
        </p:spPr>
        <p:style>
          <a:lnRef idx="1">
            <a:schemeClr val="accent1"/>
          </a:lnRef>
          <a:fillRef idx="0">
            <a:schemeClr val="accent1"/>
          </a:fillRef>
          <a:effectRef idx="0">
            <a:schemeClr val="accent1"/>
          </a:effectRef>
          <a:fontRef idx="minor">
            <a:schemeClr val="tx1"/>
          </a:fontRef>
        </p:style>
      </p:cxnSp>
      <p:pic>
        <p:nvPicPr>
          <p:cNvPr id="89" name="Picture 8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35624" y="5122868"/>
            <a:ext cx="929913" cy="1240272"/>
          </a:xfrm>
          <a:prstGeom prst="rect">
            <a:avLst/>
          </a:prstGeom>
        </p:spPr>
      </p:pic>
      <p:cxnSp>
        <p:nvCxnSpPr>
          <p:cNvPr id="91" name="Straight Connector 90"/>
          <p:cNvCxnSpPr/>
          <p:nvPr/>
        </p:nvCxnSpPr>
        <p:spPr>
          <a:xfrm flipV="1">
            <a:off x="6897513" y="5204091"/>
            <a:ext cx="1828798" cy="947559"/>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0606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14" name="Rectangle 13"/>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62" name="Picture 6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5099" y="2698127"/>
            <a:ext cx="929913" cy="1240272"/>
          </a:xfrm>
          <a:prstGeom prst="rect">
            <a:avLst/>
          </a:prstGeom>
        </p:spPr>
      </p:pic>
      <p:cxnSp>
        <p:nvCxnSpPr>
          <p:cNvPr id="64" name="Straight Connector 63"/>
          <p:cNvCxnSpPr/>
          <p:nvPr/>
        </p:nvCxnSpPr>
        <p:spPr>
          <a:xfrm flipV="1">
            <a:off x="1996988" y="2779350"/>
            <a:ext cx="1828798" cy="94755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7866" y="2035880"/>
            <a:ext cx="795167" cy="795167"/>
          </a:xfrm>
          <a:prstGeom prst="rect">
            <a:avLst/>
          </a:prstGeom>
        </p:spPr>
      </p:pic>
      <p:pic>
        <p:nvPicPr>
          <p:cNvPr id="72" name="Picture 7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6147" y="2035880"/>
            <a:ext cx="759559" cy="759559"/>
          </a:xfrm>
          <a:prstGeom prst="rect">
            <a:avLst/>
          </a:prstGeom>
        </p:spPr>
      </p:pic>
      <p:cxnSp>
        <p:nvCxnSpPr>
          <p:cNvPr id="3" name="Straight Connector 2"/>
          <p:cNvCxnSpPr/>
          <p:nvPr/>
        </p:nvCxnSpPr>
        <p:spPr>
          <a:xfrm>
            <a:off x="6496147" y="1457371"/>
            <a:ext cx="1433688" cy="1952183"/>
          </a:xfrm>
          <a:prstGeom prst="line">
            <a:avLst/>
          </a:prstGeom>
        </p:spPr>
        <p:style>
          <a:lnRef idx="1">
            <a:schemeClr val="accent1"/>
          </a:lnRef>
          <a:fillRef idx="0">
            <a:schemeClr val="accent1"/>
          </a:fillRef>
          <a:effectRef idx="0">
            <a:schemeClr val="accent1"/>
          </a:effectRef>
          <a:fontRef idx="minor">
            <a:schemeClr val="tx1"/>
          </a:fontRef>
        </p:style>
      </p:cxnSp>
      <p:sp>
        <p:nvSpPr>
          <p:cNvPr id="5" name="Cube 4"/>
          <p:cNvSpPr/>
          <p:nvPr/>
        </p:nvSpPr>
        <p:spPr>
          <a:xfrm>
            <a:off x="4410238" y="2230262"/>
            <a:ext cx="1512711" cy="235858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smtClean="0"/>
              <a:t>docs</a:t>
            </a:r>
            <a:endParaRPr lang="en-US" strike="sngStrike" dirty="0"/>
          </a:p>
        </p:txBody>
      </p:sp>
    </p:spTree>
    <p:extLst>
      <p:ext uri="{BB962C8B-B14F-4D97-AF65-F5344CB8AC3E}">
        <p14:creationId xmlns:p14="http://schemas.microsoft.com/office/powerpoint/2010/main" val="1826329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14" name="Rectangle 13"/>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10" name="Picture 9"/>
          <p:cNvPicPr>
            <a:picLocks noChangeAspect="1"/>
          </p:cNvPicPr>
          <p:nvPr/>
        </p:nvPicPr>
        <p:blipFill>
          <a:blip r:embed="rId2"/>
          <a:stretch>
            <a:fillRect/>
          </a:stretch>
        </p:blipFill>
        <p:spPr>
          <a:xfrm>
            <a:off x="3065820" y="2530881"/>
            <a:ext cx="1924550" cy="120437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0179" y="3170630"/>
            <a:ext cx="1306986" cy="84790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1519" y="3170630"/>
            <a:ext cx="1456082" cy="815406"/>
          </a:xfrm>
          <a:prstGeom prst="rect">
            <a:avLst/>
          </a:prstGeom>
        </p:spPr>
      </p:pic>
      <p:cxnSp>
        <p:nvCxnSpPr>
          <p:cNvPr id="7" name="Straight Connector 6"/>
          <p:cNvCxnSpPr/>
          <p:nvPr/>
        </p:nvCxnSpPr>
        <p:spPr>
          <a:xfrm>
            <a:off x="2957689" y="2359378"/>
            <a:ext cx="1814182" cy="86924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41080" y="936387"/>
            <a:ext cx="919542" cy="1422991"/>
          </a:xfrm>
          <a:prstGeom prst="rect">
            <a:avLst/>
          </a:prstGeom>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07256" y="1019400"/>
            <a:ext cx="849547" cy="1339978"/>
          </a:xfrm>
          <a:prstGeom prst="rect">
            <a:avLst/>
          </a:prstGeom>
        </p:spPr>
      </p:pic>
      <p:cxnSp>
        <p:nvCxnSpPr>
          <p:cNvPr id="9" name="Straight Connector 8"/>
          <p:cNvCxnSpPr/>
          <p:nvPr/>
        </p:nvCxnSpPr>
        <p:spPr>
          <a:xfrm flipV="1">
            <a:off x="6456803" y="2530881"/>
            <a:ext cx="1532379" cy="1916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7989182" y="2359378"/>
            <a:ext cx="1751533" cy="1738489"/>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140074" y="2257053"/>
            <a:ext cx="2165978" cy="369332"/>
          </a:xfrm>
          <a:prstGeom prst="rect">
            <a:avLst/>
          </a:prstGeom>
          <a:noFill/>
        </p:spPr>
        <p:txBody>
          <a:bodyPr wrap="none" rtlCol="0">
            <a:spAutoFit/>
          </a:bodyPr>
          <a:lstStyle/>
          <a:p>
            <a:r>
              <a:rPr lang="en-US" dirty="0" err="1" smtClean="0"/>
              <a:t>HOMICIDE:ur_ur_opi</a:t>
            </a:r>
            <a:endParaRPr lang="en-US" dirty="0"/>
          </a:p>
        </p:txBody>
      </p:sp>
      <p:sp>
        <p:nvSpPr>
          <p:cNvPr id="18" name="TextBox 17"/>
          <p:cNvSpPr txBox="1"/>
          <p:nvPr/>
        </p:nvSpPr>
        <p:spPr>
          <a:xfrm>
            <a:off x="6611952" y="2550513"/>
            <a:ext cx="3181127" cy="369332"/>
          </a:xfrm>
          <a:prstGeom prst="rect">
            <a:avLst/>
          </a:prstGeom>
          <a:noFill/>
        </p:spPr>
        <p:txBody>
          <a:bodyPr wrap="none" rtlCol="0">
            <a:spAutoFit/>
          </a:bodyPr>
          <a:lstStyle/>
          <a:p>
            <a:r>
              <a:rPr lang="en-US" strike="sngStrike" dirty="0" smtClean="0"/>
              <a:t>Dr. Dieter Zetsche </a:t>
            </a:r>
            <a:r>
              <a:rPr lang="en-US" strike="sngStrike" dirty="0" err="1" smtClean="0"/>
              <a:t>andTim</a:t>
            </a:r>
            <a:r>
              <a:rPr lang="en-US" strike="sngStrike" dirty="0" smtClean="0"/>
              <a:t> Cook</a:t>
            </a:r>
            <a:endParaRPr lang="en-US" strike="sngStrike" dirty="0"/>
          </a:p>
        </p:txBody>
      </p:sp>
      <p:sp>
        <p:nvSpPr>
          <p:cNvPr id="19" name="TextBox 18"/>
          <p:cNvSpPr txBox="1"/>
          <p:nvPr/>
        </p:nvSpPr>
        <p:spPr>
          <a:xfrm>
            <a:off x="6690794" y="2820675"/>
            <a:ext cx="1449436" cy="369332"/>
          </a:xfrm>
          <a:prstGeom prst="rect">
            <a:avLst/>
          </a:prstGeom>
          <a:noFill/>
        </p:spPr>
        <p:txBody>
          <a:bodyPr wrap="none" rtlCol="0">
            <a:spAutoFit/>
          </a:bodyPr>
          <a:lstStyle/>
          <a:p>
            <a:r>
              <a:rPr lang="en-US" dirty="0" smtClean="0"/>
              <a:t>2017 </a:t>
            </a:r>
            <a:r>
              <a:rPr lang="en-US" sz="800" strike="sngStrike" dirty="0" smtClean="0"/>
              <a:t>She cried, he died</a:t>
            </a:r>
            <a:endParaRPr lang="en-US" sz="800" strike="sngStrike" dirty="0"/>
          </a:p>
        </p:txBody>
      </p:sp>
      <p:pic>
        <p:nvPicPr>
          <p:cNvPr id="20" name="Picture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2515" y="4978400"/>
            <a:ext cx="504456" cy="471840"/>
          </a:xfrm>
          <a:prstGeom prst="rect">
            <a:avLst/>
          </a:prstGeom>
        </p:spPr>
      </p:pic>
      <p:sp>
        <p:nvSpPr>
          <p:cNvPr id="21" name="TextBox 20"/>
          <p:cNvSpPr txBox="1"/>
          <p:nvPr/>
        </p:nvSpPr>
        <p:spPr>
          <a:xfrm>
            <a:off x="8118593" y="4677189"/>
            <a:ext cx="793230" cy="369332"/>
          </a:xfrm>
          <a:prstGeom prst="rect">
            <a:avLst/>
          </a:prstGeom>
          <a:noFill/>
        </p:spPr>
        <p:txBody>
          <a:bodyPr wrap="none" rtlCol="0">
            <a:spAutoFit/>
          </a:bodyPr>
          <a:lstStyle/>
          <a:p>
            <a:r>
              <a:rPr lang="en-US" dirty="0" smtClean="0"/>
              <a:t>41.avg</a:t>
            </a:r>
            <a:endParaRPr lang="en-US" dirty="0"/>
          </a:p>
        </p:txBody>
      </p:sp>
      <p:sp>
        <p:nvSpPr>
          <p:cNvPr id="22" name="Rectangle 21"/>
          <p:cNvSpPr/>
          <p:nvPr/>
        </p:nvSpPr>
        <p:spPr>
          <a:xfrm>
            <a:off x="8015364" y="5046521"/>
            <a:ext cx="786555" cy="259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0168" y="1022990"/>
            <a:ext cx="2494775" cy="1708921"/>
          </a:xfrm>
          <a:prstGeom prst="rect">
            <a:avLst/>
          </a:prstGeom>
        </p:spPr>
      </p:pic>
      <p:cxnSp>
        <p:nvCxnSpPr>
          <p:cNvPr id="25" name="Straight Arrow Connector 24"/>
          <p:cNvCxnSpPr/>
          <p:nvPr/>
        </p:nvCxnSpPr>
        <p:spPr>
          <a:xfrm flipV="1">
            <a:off x="1591734" y="1647882"/>
            <a:ext cx="6515833" cy="339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8015364" y="1196622"/>
            <a:ext cx="652743" cy="369332"/>
          </a:xfrm>
          <a:prstGeom prst="rect">
            <a:avLst/>
          </a:prstGeom>
          <a:noFill/>
        </p:spPr>
        <p:txBody>
          <a:bodyPr wrap="none" rtlCol="0">
            <a:spAutoFit/>
          </a:bodyPr>
          <a:lstStyle/>
          <a:p>
            <a:r>
              <a:rPr lang="en-US" dirty="0" smtClean="0"/>
              <a:t>2023</a:t>
            </a:r>
            <a:endParaRPr lang="en-US" dirty="0"/>
          </a:p>
        </p:txBody>
      </p:sp>
      <p:sp>
        <p:nvSpPr>
          <p:cNvPr id="33" name="Rectangle 32"/>
          <p:cNvSpPr/>
          <p:nvPr/>
        </p:nvSpPr>
        <p:spPr>
          <a:xfrm rot="19980346">
            <a:off x="957112" y="3230452"/>
            <a:ext cx="7570805" cy="304286"/>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93148" y="3184551"/>
            <a:ext cx="1244164" cy="815406"/>
          </a:xfrm>
          <a:prstGeom prst="rect">
            <a:avLst/>
          </a:prstGeom>
        </p:spPr>
      </p:pic>
      <p:pic>
        <p:nvPicPr>
          <p:cNvPr id="30" name="Picture 29"/>
          <p:cNvPicPr>
            <a:picLocks noChangeAspect="1"/>
          </p:cNvPicPr>
          <p:nvPr/>
        </p:nvPicPr>
        <p:blipFill>
          <a:blip r:embed="rId10"/>
          <a:stretch>
            <a:fillRect/>
          </a:stretch>
        </p:blipFill>
        <p:spPr>
          <a:xfrm>
            <a:off x="6764010" y="4036652"/>
            <a:ext cx="810798" cy="2438680"/>
          </a:xfrm>
          <a:prstGeom prst="rect">
            <a:avLst/>
          </a:prstGeom>
        </p:spPr>
      </p:pic>
      <p:cxnSp>
        <p:nvCxnSpPr>
          <p:cNvPr id="36" name="Straight Connector 35"/>
          <p:cNvCxnSpPr/>
          <p:nvPr/>
        </p:nvCxnSpPr>
        <p:spPr>
          <a:xfrm flipV="1">
            <a:off x="6382435" y="3950610"/>
            <a:ext cx="1121976" cy="248528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9945512" y="2731911"/>
            <a:ext cx="812799" cy="1523005"/>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69632" y="4125955"/>
            <a:ext cx="1339554" cy="753499"/>
          </a:xfrm>
          <a:prstGeom prst="rect">
            <a:avLst/>
          </a:prstGeom>
        </p:spPr>
      </p:pic>
      <p:cxnSp>
        <p:nvCxnSpPr>
          <p:cNvPr id="46" name="Straight Connector 45"/>
          <p:cNvCxnSpPr/>
          <p:nvPr/>
        </p:nvCxnSpPr>
        <p:spPr>
          <a:xfrm flipV="1">
            <a:off x="10177190" y="3915686"/>
            <a:ext cx="812799" cy="1523005"/>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212723" y="5233414"/>
            <a:ext cx="2979277" cy="1200329"/>
          </a:xfrm>
          <a:prstGeom prst="rect">
            <a:avLst/>
          </a:prstGeom>
          <a:noFill/>
        </p:spPr>
        <p:txBody>
          <a:bodyPr wrap="none" rtlCol="0">
            <a:spAutoFit/>
          </a:bodyPr>
          <a:lstStyle/>
          <a:p>
            <a:r>
              <a:rPr lang="en-US" dirty="0" smtClean="0"/>
              <a:t>1990 PAUL.roth.ibm.damiler.*</a:t>
            </a:r>
          </a:p>
          <a:p>
            <a:r>
              <a:rPr lang="en-US" dirty="0" smtClean="0"/>
              <a:t>HOMSIDE:SUNSTORK</a:t>
            </a:r>
          </a:p>
          <a:p>
            <a:r>
              <a:rPr lang="en-US" strike="sngStrike" dirty="0" smtClean="0"/>
              <a:t>(Kodak drunk at pub)</a:t>
            </a:r>
          </a:p>
          <a:p>
            <a:r>
              <a:rPr lang="en-US" dirty="0" smtClean="0"/>
              <a:t>IPX </a:t>
            </a:r>
            <a:r>
              <a:rPr lang="en-US" sz="800" strike="sngStrike" dirty="0" smtClean="0"/>
              <a:t>wedding king/</a:t>
            </a:r>
            <a:r>
              <a:rPr lang="en-US" sz="800" strike="sngStrike" dirty="0" err="1" smtClean="0"/>
              <a:t>king.roth</a:t>
            </a:r>
            <a:r>
              <a:rPr lang="en-US" sz="800" strike="sngStrike" dirty="0" smtClean="0"/>
              <a:t>/roth.*</a:t>
            </a:r>
            <a:endParaRPr lang="en-US" sz="800" strike="sngStrike" dirty="0"/>
          </a:p>
        </p:txBody>
      </p:sp>
      <p:sp>
        <p:nvSpPr>
          <p:cNvPr id="43" name="TextBox 42"/>
          <p:cNvSpPr txBox="1"/>
          <p:nvPr/>
        </p:nvSpPr>
        <p:spPr>
          <a:xfrm>
            <a:off x="9475470" y="6475332"/>
            <a:ext cx="721672" cy="369332"/>
          </a:xfrm>
          <a:prstGeom prst="rect">
            <a:avLst/>
          </a:prstGeom>
          <a:noFill/>
        </p:spPr>
        <p:txBody>
          <a:bodyPr wrap="none" rtlCol="0">
            <a:spAutoFit/>
          </a:bodyPr>
          <a:lstStyle/>
          <a:p>
            <a:r>
              <a:rPr lang="en-US" dirty="0" smtClean="0"/>
              <a:t>[x] no</a:t>
            </a:r>
            <a:endParaRPr lang="en-US" dirty="0"/>
          </a:p>
        </p:txBody>
      </p:sp>
      <p:pic>
        <p:nvPicPr>
          <p:cNvPr id="44" name="Picture 4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93148" y="4080743"/>
            <a:ext cx="1503562" cy="801704"/>
          </a:xfrm>
          <a:prstGeom prst="rect">
            <a:avLst/>
          </a:prstGeom>
        </p:spPr>
      </p:pic>
      <p:pic>
        <p:nvPicPr>
          <p:cNvPr id="45" name="Picture 44"/>
          <p:cNvPicPr>
            <a:picLocks noChangeAspect="1"/>
          </p:cNvPicPr>
          <p:nvPr/>
        </p:nvPicPr>
        <p:blipFill>
          <a:blip r:embed="rId13"/>
          <a:stretch>
            <a:fillRect/>
          </a:stretch>
        </p:blipFill>
        <p:spPr>
          <a:xfrm>
            <a:off x="11443692" y="3804485"/>
            <a:ext cx="657143" cy="1085714"/>
          </a:xfrm>
          <a:prstGeom prst="rect">
            <a:avLst/>
          </a:prstGeom>
        </p:spPr>
      </p:pic>
      <p:cxnSp>
        <p:nvCxnSpPr>
          <p:cNvPr id="48" name="Straight Connector 47"/>
          <p:cNvCxnSpPr/>
          <p:nvPr/>
        </p:nvCxnSpPr>
        <p:spPr>
          <a:xfrm>
            <a:off x="11443692" y="3382595"/>
            <a:ext cx="657143" cy="1923183"/>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3291" y="3793544"/>
            <a:ext cx="2154434" cy="1134023"/>
          </a:xfrm>
          <a:prstGeom prst="rect">
            <a:avLst/>
          </a:prstGeom>
        </p:spPr>
      </p:pic>
      <p:sp>
        <p:nvSpPr>
          <p:cNvPr id="50" name="TextBox 49"/>
          <p:cNvSpPr txBox="1"/>
          <p:nvPr/>
        </p:nvSpPr>
        <p:spPr>
          <a:xfrm>
            <a:off x="163605" y="2686476"/>
            <a:ext cx="2287742" cy="369332"/>
          </a:xfrm>
          <a:prstGeom prst="rect">
            <a:avLst/>
          </a:prstGeom>
          <a:noFill/>
        </p:spPr>
        <p:txBody>
          <a:bodyPr wrap="none" rtlCol="0">
            <a:spAutoFit/>
          </a:bodyPr>
          <a:lstStyle/>
          <a:p>
            <a:r>
              <a:rPr lang="en-US" dirty="0" smtClean="0"/>
              <a:t>FBI:WMD </a:t>
            </a:r>
            <a:r>
              <a:rPr lang="en-US" strike="sngStrike" dirty="0" smtClean="0"/>
              <a:t>for  </a:t>
            </a:r>
            <a:r>
              <a:rPr lang="en-US" strike="sngStrike" dirty="0" err="1" smtClean="0"/>
              <a:t>phil</a:t>
            </a:r>
            <a:r>
              <a:rPr lang="en-US" strike="sngStrike" dirty="0" smtClean="0"/>
              <a:t>/</a:t>
            </a:r>
            <a:r>
              <a:rPr lang="en-US" strike="sngStrike" dirty="0" err="1" smtClean="0"/>
              <a:t>kim</a:t>
            </a:r>
            <a:endParaRPr lang="en-US" strike="sngStrike" dirty="0"/>
          </a:p>
        </p:txBody>
      </p:sp>
      <p:sp>
        <p:nvSpPr>
          <p:cNvPr id="51" name="TextBox 50"/>
          <p:cNvSpPr txBox="1"/>
          <p:nvPr/>
        </p:nvSpPr>
        <p:spPr>
          <a:xfrm>
            <a:off x="162477" y="2890855"/>
            <a:ext cx="2771721" cy="923330"/>
          </a:xfrm>
          <a:prstGeom prst="rect">
            <a:avLst/>
          </a:prstGeom>
          <a:noFill/>
        </p:spPr>
        <p:txBody>
          <a:bodyPr wrap="none" rtlCol="0">
            <a:spAutoFit/>
          </a:bodyPr>
          <a:lstStyle/>
          <a:p>
            <a:r>
              <a:rPr lang="en-US" strike="sngStrike" dirty="0" smtClean="0"/>
              <a:t>Dartmouth: Jeff MBA Won, </a:t>
            </a:r>
          </a:p>
          <a:p>
            <a:r>
              <a:rPr lang="en-US" dirty="0" smtClean="0"/>
              <a:t>x/y </a:t>
            </a:r>
            <a:r>
              <a:rPr lang="en-US" strike="sngStrike" dirty="0" err="1" smtClean="0"/>
              <a:t>phil</a:t>
            </a:r>
            <a:r>
              <a:rPr lang="en-US" strike="sngStrike" dirty="0" smtClean="0"/>
              <a:t>(</a:t>
            </a:r>
            <a:r>
              <a:rPr lang="en-US" strike="sngStrike" dirty="0" err="1" smtClean="0"/>
              <a:t>kim</a:t>
            </a:r>
            <a:r>
              <a:rPr lang="en-US" strike="sngStrike" dirty="0" smtClean="0"/>
              <a:t>).</a:t>
            </a:r>
            <a:r>
              <a:rPr lang="en-US" dirty="0" smtClean="0"/>
              <a:t>ATOMBOMB</a:t>
            </a:r>
          </a:p>
          <a:p>
            <a:r>
              <a:rPr lang="en-US" dirty="0" err="1" smtClean="0"/>
              <a:t>nonPolcieCfgLogial</a:t>
            </a:r>
            <a:endParaRPr lang="en-US" dirty="0"/>
          </a:p>
        </p:txBody>
      </p:sp>
      <p:pic>
        <p:nvPicPr>
          <p:cNvPr id="52" name="Picture 5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790724" y="4327694"/>
            <a:ext cx="608326" cy="407206"/>
          </a:xfrm>
          <a:prstGeom prst="rect">
            <a:avLst/>
          </a:prstGeom>
        </p:spPr>
      </p:pic>
      <p:pic>
        <p:nvPicPr>
          <p:cNvPr id="57" name="Picture 5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81188" y="3827869"/>
            <a:ext cx="608326" cy="407206"/>
          </a:xfrm>
          <a:prstGeom prst="rect">
            <a:avLst/>
          </a:prstGeom>
        </p:spPr>
      </p:pic>
      <p:pic>
        <p:nvPicPr>
          <p:cNvPr id="58" name="Picture 5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59862" y="3113162"/>
            <a:ext cx="608326" cy="407206"/>
          </a:xfrm>
          <a:prstGeom prst="rect">
            <a:avLst/>
          </a:prstGeom>
        </p:spPr>
      </p:pic>
      <p:pic>
        <p:nvPicPr>
          <p:cNvPr id="59" name="Picture 5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64865" y="2590885"/>
            <a:ext cx="608326" cy="407206"/>
          </a:xfrm>
          <a:prstGeom prst="rect">
            <a:avLst/>
          </a:prstGeom>
        </p:spPr>
      </p:pic>
      <p:pic>
        <p:nvPicPr>
          <p:cNvPr id="60" name="Picture 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06163" y="2067215"/>
            <a:ext cx="608326" cy="407206"/>
          </a:xfrm>
          <a:prstGeom prst="rect">
            <a:avLst/>
          </a:prstGeom>
        </p:spPr>
      </p:pic>
      <p:sp>
        <p:nvSpPr>
          <p:cNvPr id="53" name="TextBox 52"/>
          <p:cNvSpPr txBox="1"/>
          <p:nvPr/>
        </p:nvSpPr>
        <p:spPr>
          <a:xfrm>
            <a:off x="1591734" y="5506522"/>
            <a:ext cx="2994987" cy="646331"/>
          </a:xfrm>
          <a:prstGeom prst="rect">
            <a:avLst/>
          </a:prstGeom>
          <a:noFill/>
        </p:spPr>
        <p:txBody>
          <a:bodyPr wrap="none" rtlCol="0">
            <a:spAutoFit/>
          </a:bodyPr>
          <a:lstStyle/>
          <a:p>
            <a:r>
              <a:rPr lang="en-US" dirty="0" smtClean="0"/>
              <a:t>1986 ( MI-5 GUN)</a:t>
            </a:r>
          </a:p>
          <a:p>
            <a:r>
              <a:rPr lang="en-US" dirty="0" smtClean="0"/>
              <a:t>2</a:t>
            </a:r>
            <a:r>
              <a:rPr lang="en-US" baseline="30000" dirty="0" smtClean="0"/>
              <a:t>nd</a:t>
            </a:r>
            <a:r>
              <a:rPr lang="en-US" dirty="0" smtClean="0"/>
              <a:t> Iteration </a:t>
            </a:r>
            <a:r>
              <a:rPr lang="en-US" dirty="0" err="1" smtClean="0"/>
              <a:t>Lgoial</a:t>
            </a:r>
            <a:r>
              <a:rPr lang="en-US" dirty="0" smtClean="0"/>
              <a:t> (MI-5 Gun)</a:t>
            </a:r>
            <a:endParaRPr lang="en-US" dirty="0"/>
          </a:p>
        </p:txBody>
      </p:sp>
      <p:cxnSp>
        <p:nvCxnSpPr>
          <p:cNvPr id="55" name="Straight Connector 54"/>
          <p:cNvCxnSpPr/>
          <p:nvPr/>
        </p:nvCxnSpPr>
        <p:spPr>
          <a:xfrm flipV="1">
            <a:off x="2091690" y="5589270"/>
            <a:ext cx="1589498" cy="240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a:off x="3497580" y="5732320"/>
            <a:ext cx="1884704" cy="29431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6052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3612869" y="3130225"/>
            <a:ext cx="2125683" cy="11837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PERFORMANCE</a:t>
            </a:r>
            <a:endParaRPr lang="en-US" dirty="0">
              <a:solidFill>
                <a:schemeClr val="tx1"/>
              </a:solidFill>
            </a:endParaRPr>
          </a:p>
        </p:txBody>
      </p:sp>
      <p:sp>
        <p:nvSpPr>
          <p:cNvPr id="5" name="Rectangle 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6" name="Rectangle 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pic>
        <p:nvPicPr>
          <p:cNvPr id="8" name="Picture 7"/>
          <p:cNvPicPr>
            <a:picLocks noChangeAspect="1"/>
          </p:cNvPicPr>
          <p:nvPr/>
        </p:nvPicPr>
        <p:blipFill>
          <a:blip r:embed="rId2"/>
          <a:stretch>
            <a:fillRect/>
          </a:stretch>
        </p:blipFill>
        <p:spPr>
          <a:xfrm>
            <a:off x="1229106" y="5896643"/>
            <a:ext cx="771525" cy="857250"/>
          </a:xfrm>
          <a:prstGeom prst="rect">
            <a:avLst/>
          </a:prstGeom>
        </p:spPr>
      </p:pic>
      <p:sp>
        <p:nvSpPr>
          <p:cNvPr id="9" name="TextBox 8"/>
          <p:cNvSpPr txBox="1"/>
          <p:nvPr/>
        </p:nvSpPr>
        <p:spPr>
          <a:xfrm>
            <a:off x="2148946" y="6110027"/>
            <a:ext cx="511679" cy="369332"/>
          </a:xfrm>
          <a:prstGeom prst="rect">
            <a:avLst/>
          </a:prstGeom>
          <a:noFill/>
        </p:spPr>
        <p:txBody>
          <a:bodyPr wrap="none" rtlCol="0">
            <a:spAutoFit/>
          </a:bodyPr>
          <a:lstStyle/>
          <a:p>
            <a:r>
              <a:rPr lang="en-US" strike="sngStrike" dirty="0" err="1" smtClean="0"/>
              <a:t>Odi</a:t>
            </a:r>
            <a:endParaRPr lang="en-US" strike="sngStrike" dirty="0"/>
          </a:p>
        </p:txBody>
      </p:sp>
      <p:cxnSp>
        <p:nvCxnSpPr>
          <p:cNvPr id="19" name="Straight Arrow Connector 18"/>
          <p:cNvCxnSpPr/>
          <p:nvPr/>
        </p:nvCxnSpPr>
        <p:spPr>
          <a:xfrm flipH="1" flipV="1">
            <a:off x="2185060" y="2272379"/>
            <a:ext cx="2553195" cy="173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814750" y="2532643"/>
            <a:ext cx="925061" cy="369332"/>
          </a:xfrm>
          <a:prstGeom prst="rect">
            <a:avLst/>
          </a:prstGeom>
          <a:noFill/>
        </p:spPr>
        <p:txBody>
          <a:bodyPr wrap="none" rtlCol="0">
            <a:spAutoFit/>
          </a:bodyPr>
          <a:lstStyle/>
          <a:p>
            <a:r>
              <a:rPr lang="en-US" dirty="0" smtClean="0"/>
              <a:t>CHARTS</a:t>
            </a:r>
            <a:endParaRPr lang="en-US" dirty="0"/>
          </a:p>
        </p:txBody>
      </p:sp>
      <p:sp>
        <p:nvSpPr>
          <p:cNvPr id="22" name="Rectangle 21"/>
          <p:cNvSpPr/>
          <p:nvPr/>
        </p:nvSpPr>
        <p:spPr>
          <a:xfrm>
            <a:off x="3612870" y="2532643"/>
            <a:ext cx="2125683" cy="475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CHART</a:t>
            </a:r>
            <a:endParaRPr lang="en-US" dirty="0"/>
          </a:p>
        </p:txBody>
      </p:sp>
      <p:sp>
        <p:nvSpPr>
          <p:cNvPr id="24" name="TextBox 23"/>
          <p:cNvSpPr txBox="1"/>
          <p:nvPr/>
        </p:nvSpPr>
        <p:spPr>
          <a:xfrm>
            <a:off x="3387910" y="919533"/>
            <a:ext cx="2350643" cy="369332"/>
          </a:xfrm>
          <a:prstGeom prst="rect">
            <a:avLst/>
          </a:prstGeom>
          <a:noFill/>
        </p:spPr>
        <p:txBody>
          <a:bodyPr wrap="none" rtlCol="0">
            <a:spAutoFit/>
          </a:bodyPr>
          <a:lstStyle/>
          <a:p>
            <a:r>
              <a:rPr lang="en-US" b="1" dirty="0" err="1" smtClean="0"/>
              <a:t>nonPolicePerformance</a:t>
            </a:r>
            <a:endParaRPr lang="en-US" b="1" dirty="0" smtClean="0"/>
          </a:p>
        </p:txBody>
      </p:sp>
      <p:cxnSp>
        <p:nvCxnSpPr>
          <p:cNvPr id="30" name="Straight Connector 29"/>
          <p:cNvCxnSpPr/>
          <p:nvPr/>
        </p:nvCxnSpPr>
        <p:spPr>
          <a:xfrm>
            <a:off x="3387910" y="1389413"/>
            <a:ext cx="0" cy="50899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9415151" y="826719"/>
            <a:ext cx="0" cy="60669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834716" y="1389413"/>
            <a:ext cx="8432" cy="5089946"/>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630888" y="1288865"/>
            <a:ext cx="1369286" cy="369332"/>
          </a:xfrm>
          <a:prstGeom prst="rect">
            <a:avLst/>
          </a:prstGeom>
          <a:noFill/>
        </p:spPr>
        <p:txBody>
          <a:bodyPr wrap="none" rtlCol="0">
            <a:spAutoFit/>
          </a:bodyPr>
          <a:lstStyle/>
          <a:p>
            <a:r>
              <a:rPr lang="en-US" b="1" dirty="0" smtClean="0"/>
              <a:t>MARKETING</a:t>
            </a:r>
            <a:endParaRPr lang="en-US" b="1" dirty="0"/>
          </a:p>
        </p:txBody>
      </p:sp>
      <p:sp>
        <p:nvSpPr>
          <p:cNvPr id="34" name="Rectangle 33"/>
          <p:cNvSpPr/>
          <p:nvPr/>
        </p:nvSpPr>
        <p:spPr>
          <a:xfrm>
            <a:off x="9666828" y="3675506"/>
            <a:ext cx="747064" cy="369332"/>
          </a:xfrm>
          <a:prstGeom prst="rect">
            <a:avLst/>
          </a:prstGeom>
        </p:spPr>
        <p:txBody>
          <a:bodyPr wrap="none">
            <a:spAutoFit/>
          </a:bodyPr>
          <a:lstStyle/>
          <a:p>
            <a:r>
              <a:rPr lang="en-US" b="1" dirty="0" smtClean="0"/>
              <a:t>SALES</a:t>
            </a:r>
            <a:endParaRPr lang="en-US" dirty="0"/>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495" y="1801053"/>
            <a:ext cx="2276190" cy="2133333"/>
          </a:xfrm>
          <a:prstGeom prst="rect">
            <a:avLst/>
          </a:prstGeom>
        </p:spPr>
      </p:pic>
      <p:sp>
        <p:nvSpPr>
          <p:cNvPr id="3" name="TextBox 2"/>
          <p:cNvSpPr txBox="1"/>
          <p:nvPr/>
        </p:nvSpPr>
        <p:spPr>
          <a:xfrm>
            <a:off x="79603" y="860592"/>
            <a:ext cx="1883785" cy="369332"/>
          </a:xfrm>
          <a:prstGeom prst="rect">
            <a:avLst/>
          </a:prstGeom>
          <a:noFill/>
        </p:spPr>
        <p:txBody>
          <a:bodyPr wrap="none" rtlCol="0">
            <a:spAutoFit/>
          </a:bodyPr>
          <a:lstStyle/>
          <a:p>
            <a:r>
              <a:rPr lang="en-US" b="1" dirty="0" smtClean="0"/>
              <a:t>FBI:WHITE COLAR</a:t>
            </a:r>
            <a:endParaRPr lang="en-US" b="1" dirty="0"/>
          </a:p>
        </p:txBody>
      </p:sp>
      <p:sp>
        <p:nvSpPr>
          <p:cNvPr id="20" name="TextBox 19"/>
          <p:cNvSpPr txBox="1"/>
          <p:nvPr/>
        </p:nvSpPr>
        <p:spPr>
          <a:xfrm>
            <a:off x="1463341" y="4001173"/>
            <a:ext cx="1371209" cy="923330"/>
          </a:xfrm>
          <a:prstGeom prst="rect">
            <a:avLst/>
          </a:prstGeom>
          <a:noFill/>
        </p:spPr>
        <p:txBody>
          <a:bodyPr wrap="none" rtlCol="0">
            <a:spAutoFit/>
          </a:bodyPr>
          <a:lstStyle/>
          <a:p>
            <a:r>
              <a:rPr lang="en-US" dirty="0" smtClean="0"/>
              <a:t>WSDL</a:t>
            </a:r>
          </a:p>
          <a:p>
            <a:r>
              <a:rPr lang="en-US" dirty="0"/>
              <a:t>Web Archive</a:t>
            </a:r>
          </a:p>
          <a:p>
            <a:endParaRPr lang="en-US" dirty="0"/>
          </a:p>
        </p:txBody>
      </p:sp>
      <p:sp>
        <p:nvSpPr>
          <p:cNvPr id="26" name="Rectangle 25"/>
          <p:cNvSpPr/>
          <p:nvPr/>
        </p:nvSpPr>
        <p:spPr>
          <a:xfrm>
            <a:off x="3612869" y="1641888"/>
            <a:ext cx="6096000" cy="646331"/>
          </a:xfrm>
          <a:prstGeom prst="rect">
            <a:avLst/>
          </a:prstGeom>
        </p:spPr>
        <p:txBody>
          <a:bodyPr>
            <a:spAutoFit/>
          </a:bodyPr>
          <a:lstStyle/>
          <a:p>
            <a:r>
              <a:rPr lang="en-US" dirty="0">
                <a:solidFill>
                  <a:srgbClr val="337AB7"/>
                </a:solidFill>
                <a:latin typeface="Menlo"/>
                <a:hlinkClick r:id="rId4"/>
              </a:rPr>
              <a:t>https://ics2wsa.ic3.com/commerce/1.x/transactionProcessor/CyberSourceTransaction_1.207.wsdl</a:t>
            </a:r>
            <a:endParaRPr lang="en-US" dirty="0"/>
          </a:p>
        </p:txBody>
      </p:sp>
      <p:sp>
        <p:nvSpPr>
          <p:cNvPr id="28" name="Rectangle 27"/>
          <p:cNvSpPr/>
          <p:nvPr/>
        </p:nvSpPr>
        <p:spPr>
          <a:xfrm>
            <a:off x="1021495" y="1393902"/>
            <a:ext cx="1455463" cy="369332"/>
          </a:xfrm>
          <a:prstGeom prst="rect">
            <a:avLst/>
          </a:prstGeom>
        </p:spPr>
        <p:txBody>
          <a:bodyPr wrap="none">
            <a:spAutoFit/>
          </a:bodyPr>
          <a:lstStyle/>
          <a:p>
            <a:r>
              <a:rPr lang="en-US" b="1" dirty="0" smtClean="0"/>
              <a:t>APPLICATION</a:t>
            </a:r>
            <a:endParaRPr lang="en-US" dirty="0"/>
          </a:p>
        </p:txBody>
      </p:sp>
      <p:cxnSp>
        <p:nvCxnSpPr>
          <p:cNvPr id="38" name="Straight Arrow Connector 37"/>
          <p:cNvCxnSpPr/>
          <p:nvPr/>
        </p:nvCxnSpPr>
        <p:spPr>
          <a:xfrm flipH="1">
            <a:off x="2476958" y="5011387"/>
            <a:ext cx="2198752" cy="109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047013" y="4817352"/>
            <a:ext cx="2917978" cy="369332"/>
          </a:xfrm>
          <a:prstGeom prst="rect">
            <a:avLst/>
          </a:prstGeom>
          <a:noFill/>
        </p:spPr>
        <p:txBody>
          <a:bodyPr wrap="none" rtlCol="0">
            <a:spAutoFit/>
          </a:bodyPr>
          <a:lstStyle/>
          <a:p>
            <a:r>
              <a:rPr lang="en-US" strike="sngStrike" dirty="0" smtClean="0"/>
              <a:t>Visa</a:t>
            </a:r>
            <a:r>
              <a:rPr lang="en-US" dirty="0" smtClean="0"/>
              <a:t> </a:t>
            </a:r>
            <a:r>
              <a:rPr lang="en-US" dirty="0" err="1" smtClean="0"/>
              <a:t>HOMICIDE:DOG.</a:t>
            </a:r>
            <a:r>
              <a:rPr lang="en-US" strike="sngStrike" dirty="0" err="1" smtClean="0"/>
              <a:t>sigature</a:t>
            </a:r>
            <a:endParaRPr lang="en-US" strike="sngStrike" dirty="0"/>
          </a:p>
        </p:txBody>
      </p:sp>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15633" y="5391397"/>
            <a:ext cx="760337" cy="570253"/>
          </a:xfrm>
          <a:prstGeom prst="rect">
            <a:avLst/>
          </a:prstGeom>
        </p:spPr>
      </p:pic>
      <p:cxnSp>
        <p:nvCxnSpPr>
          <p:cNvPr id="42" name="Straight Connector 41"/>
          <p:cNvCxnSpPr/>
          <p:nvPr/>
        </p:nvCxnSpPr>
        <p:spPr>
          <a:xfrm flipV="1">
            <a:off x="5617029" y="5391397"/>
            <a:ext cx="1058941" cy="570253"/>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35846" y="5391397"/>
            <a:ext cx="1129145" cy="1129145"/>
          </a:xfrm>
          <a:prstGeom prst="rect">
            <a:avLst/>
          </a:prstGeom>
        </p:spPr>
      </p:pic>
      <p:cxnSp>
        <p:nvCxnSpPr>
          <p:cNvPr id="45" name="Straight Connector 44"/>
          <p:cNvCxnSpPr/>
          <p:nvPr/>
        </p:nvCxnSpPr>
        <p:spPr>
          <a:xfrm flipH="1" flipV="1">
            <a:off x="6835846" y="5391397"/>
            <a:ext cx="1488757" cy="108796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4916991" y="6448445"/>
            <a:ext cx="6096000" cy="215444"/>
          </a:xfrm>
          <a:prstGeom prst="rect">
            <a:avLst/>
          </a:prstGeom>
        </p:spPr>
        <p:txBody>
          <a:bodyPr>
            <a:spAutoFit/>
          </a:bodyPr>
          <a:lstStyle/>
          <a:p>
            <a:r>
              <a:rPr lang="en-US" sz="800" dirty="0"/>
              <a:t>https://www.linkedin.com/in/otismorgan?original_referer=https%3A%2F%2Fwww.google.com%2F</a:t>
            </a:r>
          </a:p>
        </p:txBody>
      </p:sp>
      <p:cxnSp>
        <p:nvCxnSpPr>
          <p:cNvPr id="48" name="Straight Connector 47"/>
          <p:cNvCxnSpPr/>
          <p:nvPr/>
        </p:nvCxnSpPr>
        <p:spPr>
          <a:xfrm>
            <a:off x="912636" y="4586767"/>
            <a:ext cx="10960708" cy="0"/>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66502" y="4306037"/>
            <a:ext cx="803425" cy="369332"/>
          </a:xfrm>
          <a:prstGeom prst="rect">
            <a:avLst/>
          </a:prstGeom>
          <a:noFill/>
        </p:spPr>
        <p:txBody>
          <a:bodyPr wrap="none" rtlCol="0">
            <a:spAutoFit/>
          </a:bodyPr>
          <a:lstStyle/>
          <a:p>
            <a:r>
              <a:rPr lang="en-US" b="1" dirty="0" smtClean="0"/>
              <a:t>Other</a:t>
            </a:r>
            <a:r>
              <a:rPr lang="en-US" dirty="0" smtClean="0"/>
              <a:t>:</a:t>
            </a:r>
            <a:endParaRPr lang="en-US" dirty="0"/>
          </a:p>
        </p:txBody>
      </p:sp>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89478" y="5274999"/>
            <a:ext cx="571051" cy="856577"/>
          </a:xfrm>
          <a:prstGeom prst="rect">
            <a:avLst/>
          </a:prstGeom>
        </p:spPr>
      </p:pic>
      <p:cxnSp>
        <p:nvCxnSpPr>
          <p:cNvPr id="51" name="Straight Connector 50"/>
          <p:cNvCxnSpPr/>
          <p:nvPr/>
        </p:nvCxnSpPr>
        <p:spPr>
          <a:xfrm flipH="1" flipV="1">
            <a:off x="4872650" y="5273583"/>
            <a:ext cx="1488757" cy="108796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78579" y="5700319"/>
            <a:ext cx="736390" cy="984658"/>
          </a:xfrm>
          <a:prstGeom prst="rect">
            <a:avLst/>
          </a:prstGeom>
        </p:spPr>
      </p:pic>
      <p:sp>
        <p:nvSpPr>
          <p:cNvPr id="53" name="Rectangle 52"/>
          <p:cNvSpPr/>
          <p:nvPr/>
        </p:nvSpPr>
        <p:spPr>
          <a:xfrm>
            <a:off x="4416951" y="5573695"/>
            <a:ext cx="680660" cy="973920"/>
          </a:xfrm>
          <a:prstGeom prst="rect">
            <a:avLst/>
          </a:prstGeom>
          <a:solidFill>
            <a:schemeClr val="accent4">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trike="sngStrike" dirty="0" smtClean="0"/>
              <a:t>dog</a:t>
            </a:r>
            <a:endParaRPr lang="en-US" strike="sngStrike" dirty="0"/>
          </a:p>
        </p:txBody>
      </p:sp>
      <p:cxnSp>
        <p:nvCxnSpPr>
          <p:cNvPr id="55" name="Straight Arrow Connector 54"/>
          <p:cNvCxnSpPr/>
          <p:nvPr/>
        </p:nvCxnSpPr>
        <p:spPr>
          <a:xfrm flipH="1">
            <a:off x="4572600" y="5506285"/>
            <a:ext cx="785564" cy="554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567294" y="5783707"/>
            <a:ext cx="206915" cy="261811"/>
          </a:xfrm>
          <a:prstGeom prst="rect">
            <a:avLst/>
          </a:prstGeom>
        </p:spPr>
      </p:pic>
      <p:cxnSp>
        <p:nvCxnSpPr>
          <p:cNvPr id="58" name="Straight Connector 57"/>
          <p:cNvCxnSpPr/>
          <p:nvPr/>
        </p:nvCxnSpPr>
        <p:spPr>
          <a:xfrm>
            <a:off x="8567294" y="5573695"/>
            <a:ext cx="351075" cy="72099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7950906" y="5010858"/>
            <a:ext cx="1646605" cy="369332"/>
          </a:xfrm>
          <a:prstGeom prst="rect">
            <a:avLst/>
          </a:prstGeom>
          <a:noFill/>
        </p:spPr>
        <p:txBody>
          <a:bodyPr wrap="none" rtlCol="0">
            <a:spAutoFit/>
          </a:bodyPr>
          <a:lstStyle/>
          <a:p>
            <a:r>
              <a:rPr lang="en-US" sz="900" dirty="0" smtClean="0"/>
              <a:t>FBI:WMD for Financial Markets</a:t>
            </a:r>
          </a:p>
          <a:p>
            <a:r>
              <a:rPr lang="en-US" sz="900" dirty="0" smtClean="0"/>
              <a:t>ATOMICBOMB(Timer)</a:t>
            </a:r>
            <a:endParaRPr lang="en-US" sz="900" dirty="0"/>
          </a:p>
        </p:txBody>
      </p:sp>
      <p:pic>
        <p:nvPicPr>
          <p:cNvPr id="60" name="Picture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08763" y="5475781"/>
            <a:ext cx="206915" cy="261811"/>
          </a:xfrm>
          <a:prstGeom prst="rect">
            <a:avLst/>
          </a:prstGeom>
        </p:spPr>
      </p:pic>
      <p:cxnSp>
        <p:nvCxnSpPr>
          <p:cNvPr id="61" name="Straight Connector 60"/>
          <p:cNvCxnSpPr/>
          <p:nvPr/>
        </p:nvCxnSpPr>
        <p:spPr>
          <a:xfrm>
            <a:off x="8920065" y="5422618"/>
            <a:ext cx="351075" cy="72099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8538398" y="5226606"/>
            <a:ext cx="1232069" cy="369332"/>
          </a:xfrm>
          <a:prstGeom prst="rect">
            <a:avLst/>
          </a:prstGeom>
          <a:noFill/>
        </p:spPr>
        <p:txBody>
          <a:bodyPr wrap="none" rtlCol="0">
            <a:spAutoFit/>
          </a:bodyPr>
          <a:lstStyle/>
          <a:p>
            <a:r>
              <a:rPr lang="en-US" strike="sngStrike" dirty="0" err="1" smtClean="0"/>
              <a:t>Timo</a:t>
            </a:r>
            <a:r>
              <a:rPr lang="en-US" dirty="0" err="1" smtClean="0"/>
              <a:t>,</a:t>
            </a:r>
            <a:r>
              <a:rPr lang="en-US" sz="800" strike="sngStrike" dirty="0" err="1" smtClean="0"/>
              <a:t>ghoe</a:t>
            </a:r>
            <a:r>
              <a:rPr lang="en-US" sz="800" strike="sngStrike" dirty="0" smtClean="0"/>
              <a:t>(</a:t>
            </a:r>
            <a:r>
              <a:rPr lang="en-US" sz="800" strike="sngStrike" dirty="0" err="1" smtClean="0"/>
              <a:t>micha</a:t>
            </a:r>
            <a:r>
              <a:rPr lang="en-US" sz="800" strike="sngStrike" dirty="0" smtClean="0"/>
              <a:t>)</a:t>
            </a:r>
            <a:endParaRPr lang="en-US" sz="800" strike="sngStrike" dirty="0"/>
          </a:p>
        </p:txBody>
      </p:sp>
      <p:sp>
        <p:nvSpPr>
          <p:cNvPr id="63" name="TextBox 62"/>
          <p:cNvSpPr txBox="1"/>
          <p:nvPr/>
        </p:nvSpPr>
        <p:spPr>
          <a:xfrm>
            <a:off x="7894231" y="5533942"/>
            <a:ext cx="1112805" cy="215444"/>
          </a:xfrm>
          <a:prstGeom prst="rect">
            <a:avLst/>
          </a:prstGeom>
          <a:noFill/>
        </p:spPr>
        <p:txBody>
          <a:bodyPr wrap="none" rtlCol="0">
            <a:spAutoFit/>
          </a:bodyPr>
          <a:lstStyle/>
          <a:p>
            <a:r>
              <a:rPr lang="en-US" sz="800" strike="sngStrike" dirty="0" smtClean="0"/>
              <a:t>Morgan(</a:t>
            </a:r>
            <a:r>
              <a:rPr lang="en-US" sz="800" strike="sngStrike" dirty="0" err="1" smtClean="0"/>
              <a:t>tanl</a:t>
            </a:r>
            <a:r>
              <a:rPr lang="en-US" sz="800" strike="sngStrike" dirty="0" smtClean="0"/>
              <a:t>) </a:t>
            </a:r>
            <a:r>
              <a:rPr lang="en-US" sz="800" strike="sngStrike" dirty="0" err="1" smtClean="0"/>
              <a:t>mornign</a:t>
            </a:r>
            <a:endParaRPr lang="en-US" sz="800" strike="sngStrike" dirty="0"/>
          </a:p>
        </p:txBody>
      </p:sp>
      <p:sp>
        <p:nvSpPr>
          <p:cNvPr id="64" name="TextBox 63"/>
          <p:cNvSpPr txBox="1"/>
          <p:nvPr/>
        </p:nvSpPr>
        <p:spPr>
          <a:xfrm>
            <a:off x="1068215" y="4943536"/>
            <a:ext cx="2099036" cy="954107"/>
          </a:xfrm>
          <a:prstGeom prst="rect">
            <a:avLst/>
          </a:prstGeom>
          <a:noFill/>
        </p:spPr>
        <p:txBody>
          <a:bodyPr wrap="none" rtlCol="0">
            <a:spAutoFit/>
          </a:bodyPr>
          <a:lstStyle/>
          <a:p>
            <a:r>
              <a:rPr lang="en-US" dirty="0" smtClean="0"/>
              <a:t>2005 VIRGINA</a:t>
            </a:r>
          </a:p>
          <a:p>
            <a:r>
              <a:rPr lang="en-US" dirty="0" smtClean="0"/>
              <a:t>FBI:HOOVER</a:t>
            </a:r>
            <a:r>
              <a:rPr lang="en-US" dirty="0">
                <a:sym typeface="Wingdings" panose="05000000000000000000" pitchFamily="2" charset="2"/>
              </a:rPr>
              <a:t> </a:t>
            </a:r>
            <a:r>
              <a:rPr lang="en-US" sz="800" strike="sngStrike" dirty="0" smtClean="0">
                <a:sym typeface="Wingdings" panose="05000000000000000000" pitchFamily="2" charset="2"/>
              </a:rPr>
              <a:t>bob/bob/</a:t>
            </a:r>
            <a:r>
              <a:rPr lang="en-US" sz="800" strike="sngStrike" dirty="0" err="1" smtClean="0">
                <a:sym typeface="Wingdings" panose="05000000000000000000" pitchFamily="2" charset="2"/>
              </a:rPr>
              <a:t>marley</a:t>
            </a:r>
            <a:endParaRPr lang="en-US" sz="800" strike="sngStrike" dirty="0" smtClean="0">
              <a:sym typeface="Wingdings" panose="05000000000000000000" pitchFamily="2" charset="2"/>
            </a:endParaRPr>
          </a:p>
          <a:p>
            <a:r>
              <a:rPr lang="en-US" sz="2000" dirty="0" smtClean="0">
                <a:sym typeface="Wingdings" panose="05000000000000000000" pitchFamily="2" charset="2"/>
              </a:rPr>
              <a:t>!WHITE</a:t>
            </a:r>
            <a:endParaRPr lang="en-US" sz="2000" dirty="0"/>
          </a:p>
        </p:txBody>
      </p:sp>
      <p:sp>
        <p:nvSpPr>
          <p:cNvPr id="65" name="TextBox 64"/>
          <p:cNvSpPr txBox="1"/>
          <p:nvPr/>
        </p:nvSpPr>
        <p:spPr>
          <a:xfrm>
            <a:off x="5843330" y="5073692"/>
            <a:ext cx="2322559" cy="369332"/>
          </a:xfrm>
          <a:prstGeom prst="rect">
            <a:avLst/>
          </a:prstGeom>
          <a:noFill/>
        </p:spPr>
        <p:txBody>
          <a:bodyPr wrap="none" rtlCol="0">
            <a:spAutoFit/>
          </a:bodyPr>
          <a:lstStyle/>
          <a:p>
            <a:r>
              <a:rPr lang="en-US" b="1" strike="sngStrike" dirty="0" smtClean="0"/>
              <a:t>MLK.IPX(Otis(Morgan</a:t>
            </a:r>
            <a:r>
              <a:rPr lang="en-US" dirty="0" smtClean="0"/>
              <a:t>)</a:t>
            </a:r>
            <a:endParaRPr lang="en-US" dirty="0"/>
          </a:p>
        </p:txBody>
      </p:sp>
      <p:sp>
        <p:nvSpPr>
          <p:cNvPr id="66" name="TextBox 65"/>
          <p:cNvSpPr txBox="1"/>
          <p:nvPr/>
        </p:nvSpPr>
        <p:spPr>
          <a:xfrm>
            <a:off x="10126444" y="4842483"/>
            <a:ext cx="1924181" cy="1877437"/>
          </a:xfrm>
          <a:prstGeom prst="rect">
            <a:avLst/>
          </a:prstGeom>
          <a:noFill/>
        </p:spPr>
        <p:txBody>
          <a:bodyPr wrap="none" rtlCol="0">
            <a:spAutoFit/>
          </a:bodyPr>
          <a:lstStyle/>
          <a:p>
            <a:r>
              <a:rPr lang="en-US" dirty="0" smtClean="0"/>
              <a:t>	MLK</a:t>
            </a:r>
          </a:p>
          <a:p>
            <a:r>
              <a:rPr lang="en-US" strike="sngStrike" dirty="0" smtClean="0"/>
              <a:t>Report from Black </a:t>
            </a:r>
          </a:p>
          <a:p>
            <a:r>
              <a:rPr lang="en-US" strike="sngStrike" dirty="0" smtClean="0"/>
              <a:t>does nothing</a:t>
            </a:r>
          </a:p>
          <a:p>
            <a:r>
              <a:rPr lang="en-US" dirty="0" smtClean="0">
                <a:effectLst>
                  <a:outerShdw blurRad="38100" dist="38100" dir="2700000" algn="tl">
                    <a:srgbClr val="000000">
                      <a:alpha val="43137"/>
                    </a:srgbClr>
                  </a:outerShdw>
                </a:effectLst>
              </a:rPr>
              <a:t>	JFK</a:t>
            </a:r>
          </a:p>
          <a:p>
            <a:r>
              <a:rPr lang="en-US" strike="sngStrike" dirty="0" smtClean="0"/>
              <a:t>Repro to </a:t>
            </a:r>
            <a:r>
              <a:rPr lang="en-US" dirty="0" smtClean="0"/>
              <a:t>White</a:t>
            </a:r>
          </a:p>
          <a:p>
            <a:r>
              <a:rPr lang="en-US" strike="sngStrike" dirty="0" smtClean="0"/>
              <a:t>Does nothing</a:t>
            </a:r>
          </a:p>
          <a:p>
            <a:r>
              <a:rPr lang="en-US" sz="800" strike="sngStrike" dirty="0" err="1" smtClean="0"/>
              <a:t>Touch.accentuer.damiler.ibm.roth</a:t>
            </a:r>
            <a:endParaRPr lang="en-US" sz="800" strike="sngStrike" dirty="0"/>
          </a:p>
        </p:txBody>
      </p:sp>
      <p:sp>
        <p:nvSpPr>
          <p:cNvPr id="67" name="TextBox 66"/>
          <p:cNvSpPr txBox="1"/>
          <p:nvPr/>
        </p:nvSpPr>
        <p:spPr>
          <a:xfrm>
            <a:off x="9509874" y="4549676"/>
            <a:ext cx="2507481" cy="2308324"/>
          </a:xfrm>
          <a:prstGeom prst="rect">
            <a:avLst/>
          </a:prstGeom>
          <a:noFill/>
        </p:spPr>
        <p:txBody>
          <a:bodyPr wrap="none" rtlCol="0">
            <a:spAutoFit/>
          </a:bodyPr>
          <a:lstStyle/>
          <a:p>
            <a:r>
              <a:rPr lang="en-US" dirty="0" smtClean="0"/>
              <a:t>AVAIABILITY</a:t>
            </a:r>
          </a:p>
          <a:p>
            <a:endParaRPr lang="en-US" dirty="0" smtClean="0"/>
          </a:p>
          <a:p>
            <a:endParaRPr lang="en-US" dirty="0"/>
          </a:p>
          <a:p>
            <a:endParaRPr lang="en-US" dirty="0" smtClean="0"/>
          </a:p>
          <a:p>
            <a:endParaRPr lang="en-US" dirty="0"/>
          </a:p>
          <a:p>
            <a:endParaRPr lang="en-US" dirty="0" smtClean="0"/>
          </a:p>
          <a:p>
            <a:endParaRPr lang="en-US" dirty="0"/>
          </a:p>
          <a:p>
            <a:r>
              <a:rPr lang="en-US" b="1" dirty="0" smtClean="0"/>
              <a:t>LUKE</a:t>
            </a:r>
            <a:r>
              <a:rPr lang="en-US" dirty="0" smtClean="0"/>
              <a:t>(</a:t>
            </a:r>
            <a:r>
              <a:rPr lang="en-US" dirty="0" err="1" smtClean="0"/>
              <a:t>lukanvick</a:t>
            </a:r>
            <a:r>
              <a:rPr lang="en-US" dirty="0" smtClean="0"/>
              <a:t>, </a:t>
            </a:r>
            <a:r>
              <a:rPr lang="en-US" dirty="0" err="1" smtClean="0"/>
              <a:t>mihceal</a:t>
            </a:r>
            <a:r>
              <a:rPr lang="en-US" dirty="0"/>
              <a:t>)</a:t>
            </a:r>
          </a:p>
        </p:txBody>
      </p:sp>
      <p:sp>
        <p:nvSpPr>
          <p:cNvPr id="68" name="Rectangle 67"/>
          <p:cNvSpPr/>
          <p:nvPr/>
        </p:nvSpPr>
        <p:spPr>
          <a:xfrm>
            <a:off x="9420824" y="4715620"/>
            <a:ext cx="2848024" cy="369332"/>
          </a:xfrm>
          <a:prstGeom prst="rect">
            <a:avLst/>
          </a:prstGeom>
        </p:spPr>
        <p:txBody>
          <a:bodyPr wrap="none">
            <a:spAutoFit/>
          </a:bodyPr>
          <a:lstStyle/>
          <a:p>
            <a:r>
              <a:rPr lang="en-US" b="1" dirty="0" smtClean="0"/>
              <a:t>!LUKE(</a:t>
            </a:r>
            <a:r>
              <a:rPr lang="en-US" b="1" dirty="0" err="1" smtClean="0"/>
              <a:t>KING,</a:t>
            </a:r>
            <a:r>
              <a:rPr lang="en-US" b="1" strike="sngStrike" dirty="0" err="1" smtClean="0"/>
              <a:t>ghohe</a:t>
            </a:r>
            <a:r>
              <a:rPr lang="en-US" b="1" strike="sngStrike" dirty="0" smtClean="0"/>
              <a:t>(</a:t>
            </a:r>
            <a:r>
              <a:rPr lang="en-US" b="1" strike="sngStrike" dirty="0" err="1" smtClean="0"/>
              <a:t>micehal</a:t>
            </a:r>
            <a:r>
              <a:rPr lang="en-US" b="1" strike="sngStrike" dirty="0" smtClean="0"/>
              <a:t>)</a:t>
            </a:r>
            <a:endParaRPr lang="en-US" strike="sngStrike" dirty="0"/>
          </a:p>
        </p:txBody>
      </p:sp>
      <p:sp>
        <p:nvSpPr>
          <p:cNvPr id="69" name="Rectangle 68"/>
          <p:cNvSpPr/>
          <p:nvPr/>
        </p:nvSpPr>
        <p:spPr>
          <a:xfrm>
            <a:off x="1131212" y="2441284"/>
            <a:ext cx="1812708" cy="96104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556626" y="3491410"/>
            <a:ext cx="339600" cy="17952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922471" y="2097789"/>
            <a:ext cx="1060697" cy="230832"/>
          </a:xfrm>
          <a:prstGeom prst="rect">
            <a:avLst/>
          </a:prstGeom>
          <a:noFill/>
        </p:spPr>
        <p:txBody>
          <a:bodyPr wrap="square" rtlCol="0">
            <a:spAutoFit/>
          </a:bodyPr>
          <a:lstStyle/>
          <a:p>
            <a:r>
              <a:rPr lang="en-US" sz="900" b="1" dirty="0" smtClean="0"/>
              <a:t>Performance</a:t>
            </a:r>
            <a:endParaRPr lang="en-US" sz="900" b="1" dirty="0"/>
          </a:p>
        </p:txBody>
      </p:sp>
      <p:sp>
        <p:nvSpPr>
          <p:cNvPr id="72" name="Rectangle 71"/>
          <p:cNvSpPr/>
          <p:nvPr/>
        </p:nvSpPr>
        <p:spPr>
          <a:xfrm>
            <a:off x="1534648" y="2275676"/>
            <a:ext cx="1409271" cy="96104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2470543" y="3444116"/>
            <a:ext cx="456817" cy="2200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p:cNvPicPr>
            <a:picLocks noChangeAspect="1"/>
          </p:cNvPicPr>
          <p:nvPr/>
        </p:nvPicPr>
        <p:blipFill>
          <a:blip r:embed="rId10"/>
          <a:stretch>
            <a:fillRect/>
          </a:stretch>
        </p:blipFill>
        <p:spPr>
          <a:xfrm>
            <a:off x="2686059" y="3481262"/>
            <a:ext cx="97390" cy="186433"/>
          </a:xfrm>
          <a:prstGeom prst="rect">
            <a:avLst/>
          </a:prstGeom>
        </p:spPr>
      </p:pic>
      <p:cxnSp>
        <p:nvCxnSpPr>
          <p:cNvPr id="75" name="Straight Connector 74"/>
          <p:cNvCxnSpPr>
            <a:endCxn id="73" idx="3"/>
          </p:cNvCxnSpPr>
          <p:nvPr/>
        </p:nvCxnSpPr>
        <p:spPr>
          <a:xfrm>
            <a:off x="2577612" y="3512492"/>
            <a:ext cx="349748" cy="41649"/>
          </a:xfrm>
          <a:prstGeom prst="line">
            <a:avLst/>
          </a:prstGeom>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1875907" y="2597083"/>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1882544" y="2855879"/>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1867231" y="3153625"/>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7623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6" name="Rectangle 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2" name="Rectangle 1"/>
          <p:cNvSpPr/>
          <p:nvPr/>
        </p:nvSpPr>
        <p:spPr>
          <a:xfrm>
            <a:off x="3048000" y="2967335"/>
            <a:ext cx="6096000" cy="923330"/>
          </a:xfrm>
          <a:prstGeom prst="rect">
            <a:avLst/>
          </a:prstGeom>
        </p:spPr>
        <p:txBody>
          <a:bodyPr>
            <a:spAutoFit/>
          </a:bodyPr>
          <a:lstStyle/>
          <a:p>
            <a:r>
              <a:rPr lang="en-US" dirty="0">
                <a:solidFill>
                  <a:srgbClr val="0A2458"/>
                </a:solidFill>
                <a:latin typeface="MercurySSm-Book-Pro_Web"/>
              </a:rPr>
              <a:t>21 U.S.C. 844 and as previously codified elsewhere in the United States Code, or in violation of D.C. Code 48–904.01(d)(1), </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9561" y="4025734"/>
            <a:ext cx="650894" cy="870981"/>
          </a:xfrm>
          <a:prstGeom prst="rect">
            <a:avLst/>
          </a:prstGeom>
        </p:spPr>
      </p:pic>
      <p:cxnSp>
        <p:nvCxnSpPr>
          <p:cNvPr id="13" name="Straight Connector 12"/>
          <p:cNvCxnSpPr/>
          <p:nvPr/>
        </p:nvCxnSpPr>
        <p:spPr>
          <a:xfrm flipV="1">
            <a:off x="4525615" y="4086607"/>
            <a:ext cx="1547751" cy="776338"/>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234545" y="4025734"/>
            <a:ext cx="477247" cy="369332"/>
          </a:xfrm>
          <a:prstGeom prst="rect">
            <a:avLst/>
          </a:prstGeom>
          <a:noFill/>
        </p:spPr>
        <p:txBody>
          <a:bodyPr wrap="none" rtlCol="0">
            <a:spAutoFit/>
          </a:bodyPr>
          <a:lstStyle/>
          <a:p>
            <a:r>
              <a:rPr lang="en-US" dirty="0" smtClean="0"/>
              <a:t>IPX</a:t>
            </a:r>
            <a:endParaRPr lang="en-US" dirty="0"/>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82691" y="3961404"/>
            <a:ext cx="926275" cy="926275"/>
          </a:xfrm>
          <a:prstGeom prst="rect">
            <a:avLst/>
          </a:prstGeom>
        </p:spPr>
      </p:pic>
      <p:cxnSp>
        <p:nvCxnSpPr>
          <p:cNvPr id="22" name="Straight Connector 21"/>
          <p:cNvCxnSpPr/>
          <p:nvPr/>
        </p:nvCxnSpPr>
        <p:spPr>
          <a:xfrm flipV="1">
            <a:off x="6436426" y="3890665"/>
            <a:ext cx="1626919" cy="1263226"/>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3048000" y="2054792"/>
            <a:ext cx="6096000" cy="646331"/>
          </a:xfrm>
          <a:prstGeom prst="rect">
            <a:avLst/>
          </a:prstGeom>
        </p:spPr>
        <p:txBody>
          <a:bodyPr>
            <a:spAutoFit/>
          </a:bodyPr>
          <a:lstStyle/>
          <a:p>
            <a:pPr algn="ctr"/>
            <a:r>
              <a:rPr lang="en-US" dirty="0">
                <a:solidFill>
                  <a:srgbClr val="0A2458"/>
                </a:solidFill>
                <a:latin typeface="MercurySSm-Book-Pro_Web"/>
              </a:rPr>
              <a:t>A Proclamation on Granting Pardon for the Offense of Simple Possession of Marijuana</a:t>
            </a:r>
            <a:endParaRPr lang="en-US" b="0" i="0" dirty="0">
              <a:solidFill>
                <a:srgbClr val="0A2458"/>
              </a:solidFill>
              <a:effectLst/>
              <a:latin typeface="MercurySSm-Book-Pro_Web"/>
            </a:endParaRPr>
          </a:p>
        </p:txBody>
      </p:sp>
    </p:spTree>
    <p:extLst>
      <p:ext uri="{BB962C8B-B14F-4D97-AF65-F5344CB8AC3E}">
        <p14:creationId xmlns:p14="http://schemas.microsoft.com/office/powerpoint/2010/main" val="4221399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6" name="Rectangle 5"/>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4" name="TextBox 3"/>
          <p:cNvSpPr txBox="1"/>
          <p:nvPr/>
        </p:nvSpPr>
        <p:spPr>
          <a:xfrm>
            <a:off x="3122341" y="2587083"/>
            <a:ext cx="5962081" cy="369332"/>
          </a:xfrm>
          <a:prstGeom prst="rect">
            <a:avLst/>
          </a:prstGeom>
          <a:noFill/>
        </p:spPr>
        <p:txBody>
          <a:bodyPr wrap="none" rtlCol="0">
            <a:spAutoFit/>
          </a:bodyPr>
          <a:lstStyle/>
          <a:p>
            <a:r>
              <a:rPr lang="en-US" strike="sngStrike" dirty="0" err="1" smtClean="0"/>
              <a:t>Alexivi</a:t>
            </a:r>
            <a:r>
              <a:rPr lang="en-US" strike="sngStrike" dirty="0" smtClean="0"/>
              <a:t>/</a:t>
            </a:r>
            <a:r>
              <a:rPr lang="en-US" strike="sngStrike" dirty="0" err="1" smtClean="0"/>
              <a:t>aliexv.Davidson.touch.accenteyr.apple.daimer.ibm.roth</a:t>
            </a:r>
            <a:endParaRPr lang="en-US" strike="sngStrike" dirty="0"/>
          </a:p>
        </p:txBody>
      </p:sp>
      <p:sp>
        <p:nvSpPr>
          <p:cNvPr id="7" name="Rectangle 6"/>
          <p:cNvSpPr/>
          <p:nvPr/>
        </p:nvSpPr>
        <p:spPr>
          <a:xfrm>
            <a:off x="3095563" y="3244334"/>
            <a:ext cx="5661806" cy="369332"/>
          </a:xfrm>
          <a:prstGeom prst="rect">
            <a:avLst/>
          </a:prstGeom>
        </p:spPr>
        <p:txBody>
          <a:bodyPr wrap="none">
            <a:spAutoFit/>
          </a:bodyPr>
          <a:lstStyle/>
          <a:p>
            <a:r>
              <a:rPr lang="en-US" strike="sngStrike" dirty="0" smtClean="0"/>
              <a:t>Ivan/</a:t>
            </a:r>
            <a:r>
              <a:rPr lang="en-US" strike="sngStrike" dirty="0" err="1" smtClean="0"/>
              <a:t>ivan.Davidson.touch.accenteyr.apple.daimer.ibm.roth</a:t>
            </a:r>
            <a:endParaRPr lang="en-US" strike="sngStrike" dirty="0"/>
          </a:p>
        </p:txBody>
      </p:sp>
      <p:sp>
        <p:nvSpPr>
          <p:cNvPr id="8" name="TextBox 7"/>
          <p:cNvSpPr txBox="1"/>
          <p:nvPr/>
        </p:nvSpPr>
        <p:spPr>
          <a:xfrm>
            <a:off x="2692575" y="3059668"/>
            <a:ext cx="1093569" cy="369332"/>
          </a:xfrm>
          <a:prstGeom prst="rect">
            <a:avLst/>
          </a:prstGeom>
          <a:noFill/>
        </p:spPr>
        <p:txBody>
          <a:bodyPr wrap="none" rtlCol="0">
            <a:spAutoFit/>
          </a:bodyPr>
          <a:lstStyle/>
          <a:p>
            <a:r>
              <a:rPr lang="en-US" dirty="0" smtClean="0"/>
              <a:t>20014/15</a:t>
            </a:r>
            <a:endParaRPr lang="en-US" dirty="0"/>
          </a:p>
        </p:txBody>
      </p:sp>
      <p:sp>
        <p:nvSpPr>
          <p:cNvPr id="14" name="TextBox 13"/>
          <p:cNvSpPr txBox="1"/>
          <p:nvPr/>
        </p:nvSpPr>
        <p:spPr>
          <a:xfrm>
            <a:off x="2795239" y="2460702"/>
            <a:ext cx="859531" cy="369332"/>
          </a:xfrm>
          <a:prstGeom prst="rect">
            <a:avLst/>
          </a:prstGeom>
          <a:noFill/>
        </p:spPr>
        <p:txBody>
          <a:bodyPr wrap="none" rtlCol="0">
            <a:spAutoFit/>
          </a:bodyPr>
          <a:lstStyle/>
          <a:p>
            <a:r>
              <a:rPr lang="en-US" dirty="0" smtClean="0"/>
              <a:t>2006/8</a:t>
            </a:r>
            <a:endParaRPr lang="en-US" dirty="0"/>
          </a:p>
        </p:txBody>
      </p:sp>
      <p:sp>
        <p:nvSpPr>
          <p:cNvPr id="9" name="TextBox 8"/>
          <p:cNvSpPr txBox="1"/>
          <p:nvPr/>
        </p:nvSpPr>
        <p:spPr>
          <a:xfrm>
            <a:off x="2572422" y="1222891"/>
            <a:ext cx="2164695" cy="1200329"/>
          </a:xfrm>
          <a:prstGeom prst="rect">
            <a:avLst/>
          </a:prstGeom>
          <a:noFill/>
        </p:spPr>
        <p:txBody>
          <a:bodyPr wrap="none" rtlCol="0">
            <a:spAutoFit/>
          </a:bodyPr>
          <a:lstStyle/>
          <a:p>
            <a:r>
              <a:rPr lang="en-US" sz="7200" dirty="0" smtClean="0"/>
              <a:t>CPVA</a:t>
            </a:r>
            <a:endParaRPr lang="en-US" sz="7200" dirty="0"/>
          </a:p>
        </p:txBody>
      </p:sp>
      <p:pic>
        <p:nvPicPr>
          <p:cNvPr id="10" name="Picture 9"/>
          <p:cNvPicPr>
            <a:picLocks noChangeAspect="1"/>
          </p:cNvPicPr>
          <p:nvPr/>
        </p:nvPicPr>
        <p:blipFill>
          <a:blip r:embed="rId2"/>
          <a:stretch>
            <a:fillRect/>
          </a:stretch>
        </p:blipFill>
        <p:spPr>
          <a:xfrm>
            <a:off x="3122341" y="3798332"/>
            <a:ext cx="2780603" cy="1377356"/>
          </a:xfrm>
          <a:prstGeom prst="rect">
            <a:avLst/>
          </a:prstGeom>
        </p:spPr>
      </p:pic>
      <p:cxnSp>
        <p:nvCxnSpPr>
          <p:cNvPr id="12" name="Straight Connector 11"/>
          <p:cNvCxnSpPr/>
          <p:nvPr/>
        </p:nvCxnSpPr>
        <p:spPr>
          <a:xfrm>
            <a:off x="2230244" y="892098"/>
            <a:ext cx="22302" cy="5642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9820507" y="977073"/>
            <a:ext cx="22302" cy="5642517"/>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489819" y="3798332"/>
            <a:ext cx="2052015" cy="5729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strike="sngStrike" dirty="0" smtClean="0"/>
              <a:t>FACEBOOK</a:t>
            </a:r>
            <a:endParaRPr lang="en-US" b="1" strike="sngStrike" dirty="0"/>
          </a:p>
        </p:txBody>
      </p:sp>
      <p:sp>
        <p:nvSpPr>
          <p:cNvPr id="16" name="Rectangle 15"/>
          <p:cNvSpPr/>
          <p:nvPr/>
        </p:nvSpPr>
        <p:spPr>
          <a:xfrm>
            <a:off x="6512312" y="4487010"/>
            <a:ext cx="2029522" cy="122241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p:cNvSpPr txBox="1"/>
          <p:nvPr/>
        </p:nvSpPr>
        <p:spPr>
          <a:xfrm>
            <a:off x="7335936" y="5297472"/>
            <a:ext cx="1195264" cy="369332"/>
          </a:xfrm>
          <a:prstGeom prst="rect">
            <a:avLst/>
          </a:prstGeom>
          <a:noFill/>
        </p:spPr>
        <p:txBody>
          <a:bodyPr wrap="none" rtlCol="0">
            <a:spAutoFit/>
          </a:bodyPr>
          <a:lstStyle/>
          <a:p>
            <a:r>
              <a:rPr lang="en-US" dirty="0"/>
              <a:t>§187.PREA</a:t>
            </a:r>
          </a:p>
        </p:txBody>
      </p:sp>
      <p:sp>
        <p:nvSpPr>
          <p:cNvPr id="18" name="TextBox 17"/>
          <p:cNvSpPr txBox="1"/>
          <p:nvPr/>
        </p:nvSpPr>
        <p:spPr>
          <a:xfrm>
            <a:off x="5387418" y="1808103"/>
            <a:ext cx="1031051" cy="369332"/>
          </a:xfrm>
          <a:prstGeom prst="rect">
            <a:avLst/>
          </a:prstGeom>
          <a:noFill/>
        </p:spPr>
        <p:txBody>
          <a:bodyPr wrap="none" rtlCol="0">
            <a:spAutoFit/>
          </a:bodyPr>
          <a:lstStyle/>
          <a:p>
            <a:r>
              <a:rPr lang="en-US" b="1" dirty="0" smtClean="0"/>
              <a:t>JOSPEPH</a:t>
            </a:r>
            <a:endParaRPr lang="en-US" b="1" dirty="0"/>
          </a:p>
        </p:txBody>
      </p:sp>
      <p:sp>
        <p:nvSpPr>
          <p:cNvPr id="24" name="TextBox 23"/>
          <p:cNvSpPr txBox="1"/>
          <p:nvPr/>
        </p:nvSpPr>
        <p:spPr>
          <a:xfrm>
            <a:off x="5387418" y="2154561"/>
            <a:ext cx="3681329" cy="369332"/>
          </a:xfrm>
          <a:prstGeom prst="rect">
            <a:avLst/>
          </a:prstGeom>
          <a:noFill/>
        </p:spPr>
        <p:txBody>
          <a:bodyPr wrap="none" rtlCol="0">
            <a:spAutoFit/>
          </a:bodyPr>
          <a:lstStyle/>
          <a:p>
            <a:r>
              <a:rPr lang="en-US" dirty="0" smtClean="0"/>
              <a:t>CHECKPOINT CHARLIE</a:t>
            </a:r>
            <a:r>
              <a:rPr lang="en-US" sz="800" dirty="0" smtClean="0"/>
              <a:t>(</a:t>
            </a:r>
            <a:r>
              <a:rPr lang="en-US" sz="800" strike="sngStrike" dirty="0" smtClean="0"/>
              <a:t>Brain, Kernel, IBM Cash Register</a:t>
            </a:r>
            <a:r>
              <a:rPr lang="en-US" strike="sngStrike" dirty="0" smtClean="0"/>
              <a:t>)</a:t>
            </a:r>
            <a:endParaRPr lang="en-US" strike="sngStrike" dirty="0"/>
          </a:p>
        </p:txBody>
      </p:sp>
      <p:sp>
        <p:nvSpPr>
          <p:cNvPr id="25" name="TextBox 24"/>
          <p:cNvSpPr txBox="1"/>
          <p:nvPr/>
        </p:nvSpPr>
        <p:spPr>
          <a:xfrm>
            <a:off x="3156292" y="2315498"/>
            <a:ext cx="1091966" cy="215444"/>
          </a:xfrm>
          <a:prstGeom prst="rect">
            <a:avLst/>
          </a:prstGeom>
          <a:noFill/>
        </p:spPr>
        <p:txBody>
          <a:bodyPr wrap="none" rtlCol="0">
            <a:spAutoFit/>
          </a:bodyPr>
          <a:lstStyle/>
          <a:p>
            <a:r>
              <a:rPr lang="en-US" sz="800" strike="sngStrike" dirty="0" smtClean="0"/>
              <a:t>Insets alexander </a:t>
            </a:r>
            <a:r>
              <a:rPr lang="en-US" sz="800" strike="sngStrike" dirty="0" err="1" smtClean="0"/>
              <a:t>stahl</a:t>
            </a:r>
            <a:endParaRPr lang="en-US" sz="800" strike="sngStrike" dirty="0"/>
          </a:p>
        </p:txBody>
      </p:sp>
      <p:sp>
        <p:nvSpPr>
          <p:cNvPr id="26" name="TextBox 25"/>
          <p:cNvSpPr txBox="1"/>
          <p:nvPr/>
        </p:nvSpPr>
        <p:spPr>
          <a:xfrm>
            <a:off x="6710385" y="1379998"/>
            <a:ext cx="2340769" cy="615553"/>
          </a:xfrm>
          <a:prstGeom prst="rect">
            <a:avLst/>
          </a:prstGeom>
          <a:noFill/>
        </p:spPr>
        <p:txBody>
          <a:bodyPr wrap="none" rtlCol="0">
            <a:spAutoFit/>
          </a:bodyPr>
          <a:lstStyle/>
          <a:p>
            <a:r>
              <a:rPr lang="en-US" b="1" dirty="0" smtClean="0"/>
              <a:t>Guy breathing at court</a:t>
            </a:r>
          </a:p>
          <a:p>
            <a:r>
              <a:rPr lang="en-US" sz="800" strike="sngStrike" dirty="0" err="1" smtClean="0"/>
              <a:t>Joespe</a:t>
            </a:r>
            <a:r>
              <a:rPr lang="en-US" sz="800" strike="sngStrike" dirty="0" smtClean="0"/>
              <a:t> </a:t>
            </a:r>
            <a:r>
              <a:rPr lang="en-US" sz="800" strike="sngStrike" dirty="0" err="1" smtClean="0"/>
              <a:t>Sextoin</a:t>
            </a:r>
            <a:r>
              <a:rPr lang="en-US" sz="800" strike="sngStrike" dirty="0" smtClean="0"/>
              <a:t>, William </a:t>
            </a:r>
            <a:r>
              <a:rPr lang="en-US" sz="800" strike="sngStrike" dirty="0" err="1" smtClean="0"/>
              <a:t>McKern</a:t>
            </a:r>
            <a:r>
              <a:rPr lang="en-US" sz="800" strike="sngStrike" dirty="0" smtClean="0"/>
              <a:t>, </a:t>
            </a:r>
            <a:r>
              <a:rPr lang="en-US" sz="800" strike="sngStrike" dirty="0" err="1" smtClean="0"/>
              <a:t>etc</a:t>
            </a:r>
            <a:endParaRPr lang="en-US" sz="800" strike="sngStrike" dirty="0" smtClean="0"/>
          </a:p>
          <a:p>
            <a:r>
              <a:rPr lang="en-US" sz="800" strike="sngStrike" dirty="0" err="1" smtClean="0"/>
              <a:t>Wating</a:t>
            </a:r>
            <a:r>
              <a:rPr lang="en-US" sz="800" strike="sngStrike" dirty="0" smtClean="0"/>
              <a:t> for products?</a:t>
            </a:r>
            <a:endParaRPr lang="en-US" sz="800" strike="sngStrike" dirty="0"/>
          </a:p>
        </p:txBody>
      </p:sp>
      <p:cxnSp>
        <p:nvCxnSpPr>
          <p:cNvPr id="28" name="Straight Connector 27"/>
          <p:cNvCxnSpPr/>
          <p:nvPr/>
        </p:nvCxnSpPr>
        <p:spPr>
          <a:xfrm>
            <a:off x="6599672" y="1536582"/>
            <a:ext cx="2667791" cy="33454"/>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3"/>
          <a:stretch>
            <a:fillRect/>
          </a:stretch>
        </p:blipFill>
        <p:spPr>
          <a:xfrm>
            <a:off x="10399042" y="2394270"/>
            <a:ext cx="1283087" cy="928997"/>
          </a:xfrm>
          <a:prstGeom prst="rect">
            <a:avLst/>
          </a:prstGeom>
        </p:spPr>
      </p:pic>
      <p:sp>
        <p:nvSpPr>
          <p:cNvPr id="30" name="TextBox 29"/>
          <p:cNvSpPr txBox="1"/>
          <p:nvPr/>
        </p:nvSpPr>
        <p:spPr>
          <a:xfrm>
            <a:off x="9921940" y="1829834"/>
            <a:ext cx="1380443" cy="369332"/>
          </a:xfrm>
          <a:prstGeom prst="rect">
            <a:avLst/>
          </a:prstGeom>
          <a:noFill/>
        </p:spPr>
        <p:txBody>
          <a:bodyPr wrap="none" rtlCol="0">
            <a:spAutoFit/>
          </a:bodyPr>
          <a:lstStyle/>
          <a:p>
            <a:r>
              <a:rPr lang="en-US" dirty="0" smtClean="0"/>
              <a:t>COMPETION</a:t>
            </a:r>
            <a:endParaRPr lang="en-US" dirty="0"/>
          </a:p>
        </p:txBody>
      </p:sp>
      <p:sp>
        <p:nvSpPr>
          <p:cNvPr id="31" name="Rectangle 30"/>
          <p:cNvSpPr/>
          <p:nvPr/>
        </p:nvSpPr>
        <p:spPr>
          <a:xfrm>
            <a:off x="9904347" y="1327586"/>
            <a:ext cx="1369286" cy="492443"/>
          </a:xfrm>
          <a:prstGeom prst="rect">
            <a:avLst/>
          </a:prstGeom>
        </p:spPr>
        <p:txBody>
          <a:bodyPr wrap="none">
            <a:spAutoFit/>
          </a:bodyPr>
          <a:lstStyle/>
          <a:p>
            <a:r>
              <a:rPr lang="en-US" b="1" dirty="0" smtClean="0"/>
              <a:t>MARKETING</a:t>
            </a:r>
          </a:p>
          <a:p>
            <a:r>
              <a:rPr lang="en-US" sz="800" b="1" strike="sngStrike" dirty="0" err="1" smtClean="0"/>
              <a:t>deere</a:t>
            </a:r>
            <a:endParaRPr lang="en-US" sz="800" b="1" strike="sngStrike" dirty="0"/>
          </a:p>
        </p:txBody>
      </p:sp>
      <p:cxnSp>
        <p:nvCxnSpPr>
          <p:cNvPr id="33" name="Straight Connector 32"/>
          <p:cNvCxnSpPr/>
          <p:nvPr/>
        </p:nvCxnSpPr>
        <p:spPr>
          <a:xfrm flipV="1">
            <a:off x="10080702" y="2014500"/>
            <a:ext cx="1494264" cy="1698856"/>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0007732" y="1644438"/>
            <a:ext cx="213119" cy="12032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V="1">
            <a:off x="10114291" y="3880624"/>
            <a:ext cx="1839816" cy="1115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765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6" name="Rectangle 5"/>
          <p:cNvSpPr/>
          <p:nvPr/>
        </p:nvSpPr>
        <p:spPr>
          <a:xfrm>
            <a:off x="1580684" y="1051830"/>
            <a:ext cx="4272323" cy="369332"/>
          </a:xfrm>
          <a:prstGeom prst="rect">
            <a:avLst/>
          </a:prstGeom>
        </p:spPr>
        <p:txBody>
          <a:bodyPr wrap="none">
            <a:spAutoFit/>
          </a:bodyPr>
          <a:lstStyle/>
          <a:p>
            <a:r>
              <a:rPr lang="en-US" b="1" dirty="0">
                <a:solidFill>
                  <a:srgbClr val="121619"/>
                </a:solidFill>
                <a:latin typeface="IBM Plex Sans"/>
              </a:rPr>
              <a:t>Charting the course to </a:t>
            </a:r>
            <a:r>
              <a:rPr lang="en-US" b="1" dirty="0" smtClean="0">
                <a:solidFill>
                  <a:srgbClr val="121619"/>
                </a:solidFill>
                <a:latin typeface="IBM Plex Sans"/>
              </a:rPr>
              <a:t>100,00</a:t>
            </a:r>
            <a:r>
              <a:rPr lang="en-US" sz="1400" b="1" dirty="0" smtClean="0">
                <a:solidFill>
                  <a:srgbClr val="121619"/>
                </a:solidFill>
                <a:latin typeface="IBM Plex Sans"/>
              </a:rPr>
              <a:t>1</a:t>
            </a:r>
            <a:r>
              <a:rPr lang="en-US" b="1" dirty="0" smtClean="0">
                <a:solidFill>
                  <a:srgbClr val="121619"/>
                </a:solidFill>
                <a:latin typeface="IBM Plex Sans"/>
              </a:rPr>
              <a:t> </a:t>
            </a:r>
            <a:r>
              <a:rPr lang="en-US" b="1" dirty="0">
                <a:solidFill>
                  <a:srgbClr val="121619"/>
                </a:solidFill>
                <a:latin typeface="IBM Plex Sans"/>
              </a:rPr>
              <a:t>qubits</a:t>
            </a:r>
            <a:endParaRPr lang="en-US" b="1" i="0" dirty="0">
              <a:solidFill>
                <a:srgbClr val="121619"/>
              </a:solidFill>
              <a:effectLst/>
              <a:latin typeface="IBM Plex Sans"/>
            </a:endParaRPr>
          </a:p>
        </p:txBody>
      </p:sp>
      <p:sp>
        <p:nvSpPr>
          <p:cNvPr id="8" name="Rectangle 7"/>
          <p:cNvSpPr/>
          <p:nvPr/>
        </p:nvSpPr>
        <p:spPr>
          <a:xfrm>
            <a:off x="3939695" y="1316927"/>
            <a:ext cx="6096000" cy="1200329"/>
          </a:xfrm>
          <a:prstGeom prst="rect">
            <a:avLst/>
          </a:prstGeom>
        </p:spPr>
        <p:txBody>
          <a:bodyPr>
            <a:spAutoFit/>
          </a:bodyPr>
          <a:lstStyle/>
          <a:p>
            <a:r>
              <a:rPr lang="en-US" dirty="0" err="1" smtClean="0">
                <a:solidFill>
                  <a:srgbClr val="121619"/>
                </a:solidFill>
                <a:latin typeface="IBM Plex Sans"/>
              </a:rPr>
              <a:t>ur</a:t>
            </a:r>
            <a:r>
              <a:rPr lang="en-US" dirty="0" smtClean="0">
                <a:solidFill>
                  <a:srgbClr val="121619"/>
                </a:solidFill>
                <a:latin typeface="IBM Plex Sans"/>
              </a:rPr>
              <a:t> (Enterprise Architecture; Certified) vision </a:t>
            </a:r>
            <a:r>
              <a:rPr lang="en-US" dirty="0">
                <a:solidFill>
                  <a:srgbClr val="121619"/>
                </a:solidFill>
                <a:latin typeface="IBM Plex Sans"/>
              </a:rPr>
              <a:t>at </a:t>
            </a:r>
            <a:r>
              <a:rPr lang="en-US" dirty="0" err="1" smtClean="0">
                <a:solidFill>
                  <a:srgbClr val="121619"/>
                </a:solidFill>
                <a:latin typeface="IBM Plex Sans"/>
              </a:rPr>
              <a:t>nonPolice</a:t>
            </a:r>
            <a:r>
              <a:rPr lang="en-US" dirty="0" smtClean="0">
                <a:solidFill>
                  <a:srgbClr val="121619"/>
                </a:solidFill>
                <a:latin typeface="IBM Plex Sans"/>
              </a:rPr>
              <a:t> Quantum </a:t>
            </a:r>
            <a:r>
              <a:rPr lang="en-US" dirty="0">
                <a:solidFill>
                  <a:srgbClr val="121619"/>
                </a:solidFill>
                <a:latin typeface="IBM Plex Sans"/>
              </a:rPr>
              <a:t>is to scale quantum processors to a size where they’re </a:t>
            </a:r>
            <a:r>
              <a:rPr lang="en-US" dirty="0" smtClean="0">
                <a:solidFill>
                  <a:srgbClr val="121619"/>
                </a:solidFill>
                <a:latin typeface="IBM Plex Sans"/>
              </a:rPr>
              <a:t>identifying malpractice in business process </a:t>
            </a:r>
            <a:r>
              <a:rPr lang="en-US" dirty="0" err="1" smtClean="0">
                <a:solidFill>
                  <a:srgbClr val="121619"/>
                </a:solidFill>
                <a:latin typeface="IBM Plex Sans"/>
              </a:rPr>
              <a:t>manamgent</a:t>
            </a:r>
            <a:r>
              <a:rPr lang="en-US" dirty="0" smtClean="0">
                <a:solidFill>
                  <a:srgbClr val="121619"/>
                </a:solidFill>
                <a:latin typeface="IBM Plex Sans"/>
              </a:rPr>
              <a:t> and </a:t>
            </a:r>
            <a:r>
              <a:rPr lang="en-US" dirty="0" err="1" smtClean="0">
                <a:solidFill>
                  <a:srgbClr val="121619"/>
                </a:solidFill>
                <a:latin typeface="IBM Plex Sans"/>
              </a:rPr>
              <a:t>providng</a:t>
            </a:r>
            <a:r>
              <a:rPr lang="en-US" dirty="0" smtClean="0">
                <a:solidFill>
                  <a:srgbClr val="121619"/>
                </a:solidFill>
                <a:latin typeface="IBM Plex Sans"/>
              </a:rPr>
              <a:t> best </a:t>
            </a:r>
            <a:r>
              <a:rPr lang="en-US" dirty="0" err="1" smtClean="0">
                <a:solidFill>
                  <a:srgbClr val="121619"/>
                </a:solidFill>
                <a:latin typeface="IBM Plex Sans"/>
              </a:rPr>
              <a:t>pratices</a:t>
            </a:r>
            <a:r>
              <a:rPr lang="en-US" dirty="0" smtClean="0">
                <a:solidFill>
                  <a:srgbClr val="121619"/>
                </a:solidFill>
                <a:latin typeface="IBM Plex Sans"/>
              </a:rPr>
              <a:t>.</a:t>
            </a:r>
            <a:endParaRPr lang="en-US" dirty="0"/>
          </a:p>
        </p:txBody>
      </p:sp>
      <p:sp>
        <p:nvSpPr>
          <p:cNvPr id="9" name="Rectangle 8"/>
          <p:cNvSpPr/>
          <p:nvPr/>
        </p:nvSpPr>
        <p:spPr>
          <a:xfrm>
            <a:off x="1805365" y="2378401"/>
            <a:ext cx="9189007" cy="369332"/>
          </a:xfrm>
          <a:prstGeom prst="rect">
            <a:avLst/>
          </a:prstGeom>
        </p:spPr>
        <p:txBody>
          <a:bodyPr wrap="square">
            <a:spAutoFit/>
          </a:bodyPr>
          <a:lstStyle/>
          <a:p>
            <a:r>
              <a:rPr lang="en-US" dirty="0">
                <a:solidFill>
                  <a:srgbClr val="000000"/>
                </a:solidFill>
                <a:latin typeface="IBM Plex Serif"/>
              </a:rPr>
              <a:t>The </a:t>
            </a:r>
            <a:r>
              <a:rPr lang="en-US" dirty="0" smtClean="0">
                <a:solidFill>
                  <a:srgbClr val="000000"/>
                </a:solidFill>
                <a:latin typeface="IBM Plex Serif"/>
              </a:rPr>
              <a:t>100,00</a:t>
            </a:r>
            <a:r>
              <a:rPr lang="en-US" sz="1400" b="1" dirty="0" smtClean="0">
                <a:solidFill>
                  <a:srgbClr val="000000"/>
                </a:solidFill>
                <a:latin typeface="IBM Plex Serif"/>
              </a:rPr>
              <a:t>1</a:t>
            </a:r>
            <a:r>
              <a:rPr lang="en-US" dirty="0" smtClean="0">
                <a:solidFill>
                  <a:srgbClr val="000000"/>
                </a:solidFill>
                <a:latin typeface="IBM Plex Serif"/>
              </a:rPr>
              <a:t> </a:t>
            </a:r>
            <a:r>
              <a:rPr lang="en-US" dirty="0">
                <a:solidFill>
                  <a:srgbClr val="000000"/>
                </a:solidFill>
                <a:latin typeface="IBM Plex Serif"/>
              </a:rPr>
              <a:t>Qubit Quantum-Centric Supercomputer of 2033</a:t>
            </a:r>
            <a:endParaRPr lang="en-US" dirty="0"/>
          </a:p>
        </p:txBody>
      </p:sp>
      <p:sp>
        <p:nvSpPr>
          <p:cNvPr id="10" name="Rectangle 9"/>
          <p:cNvSpPr/>
          <p:nvPr/>
        </p:nvSpPr>
        <p:spPr>
          <a:xfrm>
            <a:off x="3188537" y="1125637"/>
            <a:ext cx="902811" cy="1200329"/>
          </a:xfrm>
          <a:prstGeom prst="rect">
            <a:avLst/>
          </a:prstGeom>
        </p:spPr>
        <p:txBody>
          <a:bodyPr wrap="none">
            <a:spAutoFit/>
          </a:bodyPr>
          <a:lstStyle/>
          <a:p>
            <a:r>
              <a:rPr lang="en-US" sz="7200" dirty="0">
                <a:solidFill>
                  <a:srgbClr val="121619"/>
                </a:solidFill>
                <a:latin typeface="IBM Plex Sans"/>
              </a:rPr>
              <a:t>O</a:t>
            </a:r>
            <a:endParaRPr lang="en-US" sz="7200" dirty="0"/>
          </a:p>
        </p:txBody>
      </p:sp>
      <p:sp>
        <p:nvSpPr>
          <p:cNvPr id="11" name="Rectangle 10"/>
          <p:cNvSpPr/>
          <p:nvPr/>
        </p:nvSpPr>
        <p:spPr>
          <a:xfrm>
            <a:off x="1656157" y="2763465"/>
            <a:ext cx="9851902" cy="954107"/>
          </a:xfrm>
          <a:prstGeom prst="rect">
            <a:avLst/>
          </a:prstGeom>
        </p:spPr>
        <p:txBody>
          <a:bodyPr wrap="square">
            <a:spAutoFit/>
          </a:bodyPr>
          <a:lstStyle/>
          <a:p>
            <a:r>
              <a:rPr lang="en-US" sz="800" dirty="0">
                <a:solidFill>
                  <a:srgbClr val="121619"/>
                </a:solidFill>
                <a:latin typeface="IBM Plex Sans"/>
              </a:rPr>
              <a:t>In order to get there, we’ve set our sights on a key milestone: a 100,000-qubit system by 2033. And now, we’re sponsoring and partnering on targeted research with the University of Tokyo and the University of Chicago to develop a system that would be capable of addressing some of the world’s most pressing problems that even the most advanced supercomputers of today may never be able to solve.</a:t>
            </a:r>
          </a:p>
          <a:p>
            <a:r>
              <a:rPr lang="en-US" sz="800" dirty="0">
                <a:solidFill>
                  <a:srgbClr val="121619"/>
                </a:solidFill>
                <a:latin typeface="IBM Plex Sans"/>
              </a:rPr>
              <a:t>But why 100,000? At last year’s </a:t>
            </a:r>
            <a:r>
              <a:rPr lang="en-US" sz="800" dirty="0">
                <a:solidFill>
                  <a:srgbClr val="121619"/>
                </a:solidFill>
                <a:latin typeface="inherit"/>
                <a:hlinkClick r:id="rId2"/>
              </a:rPr>
              <a:t>IBM Quantum Summit</a:t>
            </a:r>
            <a:r>
              <a:rPr lang="en-US" sz="800" dirty="0">
                <a:solidFill>
                  <a:srgbClr val="121619"/>
                </a:solidFill>
                <a:latin typeface="IBM Plex Sans"/>
              </a:rPr>
              <a:t>, we demonstrated that we’d charted the paths forward to scaling quantum processors to thousands of qubits — but beyond that, the path is less clear.</a:t>
            </a:r>
          </a:p>
          <a:p>
            <a:r>
              <a:rPr lang="en-US" sz="800" dirty="0">
                <a:solidFill>
                  <a:srgbClr val="121619"/>
                </a:solidFill>
                <a:latin typeface="IBM Plex Sans"/>
              </a:rPr>
              <a:t>Why? It’s a combination of footprint, cost, chip yield, energy, and supply chain challenges, to name a few. To ensure that these roadblocks don’t stop our progress, we must collaborate to do fundamental research across physics, engineering, and computer science.</a:t>
            </a:r>
          </a:p>
          <a:p>
            <a:r>
              <a:rPr lang="en-US" sz="800" dirty="0">
                <a:solidFill>
                  <a:srgbClr val="121619"/>
                </a:solidFill>
                <a:latin typeface="IBM Plex Sans"/>
              </a:rPr>
              <a:t>Just as no single company is responsible for the current era of computing, now the world’s greatest institutions are coming together to tackle this problem to bring about this new era. We need the help of a broader quantum industry.</a:t>
            </a:r>
            <a:endParaRPr lang="en-US" sz="800" b="0" i="0" dirty="0">
              <a:solidFill>
                <a:srgbClr val="121619"/>
              </a:solidFill>
              <a:effectLst/>
              <a:latin typeface="IBM Plex Sans"/>
            </a:endParaRPr>
          </a:p>
        </p:txBody>
      </p:sp>
      <p:sp>
        <p:nvSpPr>
          <p:cNvPr id="12" name="Rectangle 11"/>
          <p:cNvSpPr/>
          <p:nvPr/>
        </p:nvSpPr>
        <p:spPr>
          <a:xfrm>
            <a:off x="1656157" y="3932305"/>
            <a:ext cx="6701882" cy="784830"/>
          </a:xfrm>
          <a:prstGeom prst="rect">
            <a:avLst/>
          </a:prstGeom>
        </p:spPr>
        <p:txBody>
          <a:bodyPr wrap="square">
            <a:spAutoFit/>
          </a:bodyPr>
          <a:lstStyle/>
          <a:p>
            <a:r>
              <a:rPr lang="en-US" sz="900" b="1" dirty="0">
                <a:solidFill>
                  <a:srgbClr val="121619"/>
                </a:solidFill>
                <a:latin typeface="inherit"/>
              </a:rPr>
              <a:t>Scaling quantum computers</a:t>
            </a:r>
          </a:p>
          <a:p>
            <a:r>
              <a:rPr lang="en-US" sz="900" dirty="0">
                <a:solidFill>
                  <a:srgbClr val="121619"/>
                </a:solidFill>
                <a:latin typeface="IBM Plex Sans"/>
              </a:rPr>
              <a:t>Last year, we released </a:t>
            </a:r>
            <a:r>
              <a:rPr lang="en-US" sz="900" dirty="0">
                <a:solidFill>
                  <a:srgbClr val="121619"/>
                </a:solidFill>
                <a:latin typeface="IBM Plex Sans"/>
                <a:hlinkClick r:id="rId3"/>
              </a:rPr>
              <a:t>our answer</a:t>
            </a:r>
            <a:r>
              <a:rPr lang="en-US" sz="900" dirty="0">
                <a:solidFill>
                  <a:srgbClr val="121619"/>
                </a:solidFill>
                <a:latin typeface="IBM Plex Sans"/>
              </a:rPr>
              <a:t> for how we plan to scale quantum computers to a level where they can perform useful tasks. With that foundation set, we now see four key areas requiring further advancement in order to realize the 100,000-qubit supercomputer: Quantum communication, middleware for quantum, quantum algorithms and error correction (capable of using multiple quantum processors and quantum communication), and components with the necessary supply chain.</a:t>
            </a:r>
            <a:endParaRPr lang="en-US" sz="900" b="0" i="0" dirty="0">
              <a:solidFill>
                <a:srgbClr val="121619"/>
              </a:solidFill>
              <a:effectLst/>
              <a:latin typeface="IBM Plex Sans"/>
            </a:endParaRPr>
          </a:p>
        </p:txBody>
      </p:sp>
      <p:pic>
        <p:nvPicPr>
          <p:cNvPr id="13" name="Picture 12"/>
          <p:cNvPicPr>
            <a:picLocks noChangeAspect="1"/>
          </p:cNvPicPr>
          <p:nvPr/>
        </p:nvPicPr>
        <p:blipFill>
          <a:blip r:embed="rId4"/>
          <a:stretch>
            <a:fillRect/>
          </a:stretch>
        </p:blipFill>
        <p:spPr>
          <a:xfrm>
            <a:off x="8358039" y="3967663"/>
            <a:ext cx="1693858" cy="839043"/>
          </a:xfrm>
          <a:prstGeom prst="rect">
            <a:avLst/>
          </a:prstGeom>
        </p:spPr>
      </p:pic>
      <p:sp>
        <p:nvSpPr>
          <p:cNvPr id="14" name="Rectangle 13"/>
          <p:cNvSpPr/>
          <p:nvPr/>
        </p:nvSpPr>
        <p:spPr>
          <a:xfrm>
            <a:off x="1656157" y="4720104"/>
            <a:ext cx="9355873" cy="2062103"/>
          </a:xfrm>
          <a:prstGeom prst="rect">
            <a:avLst/>
          </a:prstGeom>
        </p:spPr>
        <p:txBody>
          <a:bodyPr wrap="square">
            <a:spAutoFit/>
          </a:bodyPr>
          <a:lstStyle/>
          <a:p>
            <a:r>
              <a:rPr lang="en-US" sz="800" dirty="0">
                <a:solidFill>
                  <a:srgbClr val="121619"/>
                </a:solidFill>
                <a:latin typeface="IBM Plex Sans"/>
              </a:rPr>
              <a:t>We’ll be sponsoring research at the University of Chicago and the University of Tokyo to advance each of these four areas.</a:t>
            </a:r>
          </a:p>
          <a:p>
            <a:r>
              <a:rPr lang="en-US" sz="800" dirty="0">
                <a:solidFill>
                  <a:srgbClr val="121619"/>
                </a:solidFill>
                <a:latin typeface="IBM Plex Sans"/>
              </a:rPr>
              <a:t>The University of Tokyo will lead efforts to identify, scale, and run end-to-end demonstrations of quantum algorithms. They will also begin to develop and build the supply chain around new components required for such a large system including cryogenics, control electronics, and more. The University of Tokyo, too, has demonstrated leadership in these spaces; they helm the Quantum Innovation Initiative Consortium (QIIC), bringing together academia, government, and industry to develop quantum computing technology and building an ecosystem around it.</a:t>
            </a:r>
          </a:p>
          <a:p>
            <a:r>
              <a:rPr lang="en-US" sz="800" dirty="0">
                <a:solidFill>
                  <a:srgbClr val="121619"/>
                </a:solidFill>
                <a:latin typeface="IBM Plex Sans"/>
              </a:rPr>
              <a:t>Through the </a:t>
            </a:r>
            <a:r>
              <a:rPr lang="en-US" sz="800" dirty="0">
                <a:solidFill>
                  <a:srgbClr val="121619"/>
                </a:solidFill>
                <a:latin typeface="IBM Plex Sans"/>
                <a:hlinkClick r:id="rId5"/>
              </a:rPr>
              <a:t>IBM-</a:t>
            </a:r>
            <a:r>
              <a:rPr lang="en-US" sz="800" dirty="0" err="1">
                <a:solidFill>
                  <a:srgbClr val="121619"/>
                </a:solidFill>
                <a:latin typeface="IBM Plex Sans"/>
                <a:hlinkClick r:id="rId5"/>
              </a:rPr>
              <a:t>UTokyo</a:t>
            </a:r>
            <a:r>
              <a:rPr lang="en-US" sz="800" dirty="0">
                <a:solidFill>
                  <a:srgbClr val="121619"/>
                </a:solidFill>
                <a:latin typeface="IBM Plex Sans"/>
                <a:hlinkClick r:id="rId5"/>
              </a:rPr>
              <a:t> Lab</a:t>
            </a:r>
            <a:r>
              <a:rPr lang="en-US" sz="800" dirty="0">
                <a:solidFill>
                  <a:srgbClr val="121619"/>
                </a:solidFill>
                <a:latin typeface="IBM Plex Sans"/>
              </a:rPr>
              <a:t>, the university has already begun researching and developing algorithms and applications related to quantum computing, while laying the groundwork for the hardware and supply chain necessary to realize a computer at this scale.</a:t>
            </a:r>
          </a:p>
          <a:p>
            <a:r>
              <a:rPr lang="en-US" sz="800" dirty="0">
                <a:solidFill>
                  <a:srgbClr val="121619"/>
                </a:solidFill>
                <a:latin typeface="IBM Plex Sans"/>
              </a:rPr>
              <a:t>Meanwhile, the </a:t>
            </a:r>
            <a:r>
              <a:rPr lang="en-US" sz="800" dirty="0">
                <a:solidFill>
                  <a:srgbClr val="121619"/>
                </a:solidFill>
                <a:latin typeface="IBM Plex Sans"/>
                <a:hlinkClick r:id="rId6"/>
              </a:rPr>
              <a:t>University of Chicago</a:t>
            </a:r>
            <a:r>
              <a:rPr lang="en-US" sz="800" dirty="0">
                <a:solidFill>
                  <a:srgbClr val="121619"/>
                </a:solidFill>
                <a:latin typeface="IBM Plex Sans"/>
              </a:rPr>
              <a:t> will be leading efforts in bringing quantum communication to quantum computation, with classical and quantum parallelization plus quantum networks. They will also lead efforts to improve middleware for quantum, adding </a:t>
            </a:r>
            <a:r>
              <a:rPr lang="en-US" sz="800" dirty="0" err="1">
                <a:solidFill>
                  <a:srgbClr val="121619"/>
                </a:solidFill>
                <a:latin typeface="IBM Plex Sans"/>
              </a:rPr>
              <a:t>serverless</a:t>
            </a:r>
            <a:r>
              <a:rPr lang="en-US" sz="800" dirty="0">
                <a:solidFill>
                  <a:srgbClr val="121619"/>
                </a:solidFill>
                <a:latin typeface="IBM Plex Sans"/>
              </a:rPr>
              <a:t> quantum execution, </a:t>
            </a:r>
            <a:r>
              <a:rPr lang="en-US" sz="800" dirty="0">
                <a:solidFill>
                  <a:srgbClr val="121619"/>
                </a:solidFill>
                <a:latin typeface="inherit"/>
                <a:hlinkClick r:id="rId7"/>
              </a:rPr>
              <a:t>circuit knitting</a:t>
            </a:r>
            <a:r>
              <a:rPr lang="en-US" sz="800" dirty="0">
                <a:solidFill>
                  <a:srgbClr val="121619"/>
                </a:solidFill>
                <a:latin typeface="IBM Plex Sans"/>
              </a:rPr>
              <a:t>, and physics-informed error resilience so we can run programs across these systems.</a:t>
            </a:r>
          </a:p>
          <a:p>
            <a:r>
              <a:rPr lang="en-US" sz="800" dirty="0">
                <a:solidFill>
                  <a:srgbClr val="121619"/>
                </a:solidFill>
                <a:latin typeface="IBM Plex Sans"/>
              </a:rPr>
              <a:t>The University of Chicago has already demonstrated a proven track record of leadership in quantum and quantum communication through the Chicago Quantum Exchange. The CQE operates a </a:t>
            </a:r>
            <a:r>
              <a:rPr lang="en-US" sz="800" dirty="0">
                <a:solidFill>
                  <a:srgbClr val="121619"/>
                </a:solidFill>
                <a:latin typeface="IBM Plex Sans"/>
                <a:hlinkClick r:id="rId8"/>
              </a:rPr>
              <a:t>124-mile quantum network</a:t>
            </a:r>
            <a:r>
              <a:rPr lang="en-US" sz="800" dirty="0">
                <a:solidFill>
                  <a:srgbClr val="121619"/>
                </a:solidFill>
                <a:latin typeface="IBM Plex Sans"/>
              </a:rPr>
              <a:t> over which to study long-range quantum communication. Additionally, many of the University of Chicago’s software techniques have helped provide structure to quantum software and influenced IBM’s and other industry middleware.</a:t>
            </a:r>
          </a:p>
          <a:p>
            <a:r>
              <a:rPr lang="en-US" sz="800" dirty="0">
                <a:solidFill>
                  <a:srgbClr val="121619"/>
                </a:solidFill>
                <a:latin typeface="IBM Plex Sans"/>
              </a:rPr>
              <a:t>We recognize how challenging it will be to build a 100,000-qubit system. But we see the path before us — we have our list of known knowns and known unknowns. And if unforeseen challenges arise, we as an industry should be eager to take them on. We think that together with the University of Chicago and the University of Tokyo, 100,000 connected qubits is an achievable goal by 2033.</a:t>
            </a:r>
          </a:p>
          <a:p>
            <a:r>
              <a:rPr lang="en-US" sz="800" dirty="0">
                <a:solidFill>
                  <a:srgbClr val="121619"/>
                </a:solidFill>
                <a:latin typeface="IBM Plex Sans"/>
              </a:rPr>
              <a:t>At IBM, we’ll continue following our development roadmap to realize quantum-centric supercomputing, while enabling the community to pursue progressive performance improvements. It means finding quantum advantages over classical processors, while treating quantum as one piece of a broader HPC paradigm with classical and quantum working as one computational unit. And with this holistic approach, plus our push toward the 100,000-qubit mark, we’re going to bring useful quantum computing to the world, together.</a:t>
            </a:r>
            <a:endParaRPr lang="en-US" sz="800" b="0" i="0" dirty="0">
              <a:solidFill>
                <a:srgbClr val="121619"/>
              </a:solidFill>
              <a:effectLst/>
              <a:latin typeface="IBM Plex Sans"/>
            </a:endParaRPr>
          </a:p>
        </p:txBody>
      </p:sp>
      <p:sp>
        <p:nvSpPr>
          <p:cNvPr id="15" name="Rectangle 14"/>
          <p:cNvSpPr/>
          <p:nvPr/>
        </p:nvSpPr>
        <p:spPr>
          <a:xfrm>
            <a:off x="10051897" y="3935972"/>
            <a:ext cx="1579756" cy="707886"/>
          </a:xfrm>
          <a:prstGeom prst="rect">
            <a:avLst/>
          </a:prstGeom>
        </p:spPr>
        <p:txBody>
          <a:bodyPr wrap="square">
            <a:spAutoFit/>
          </a:bodyPr>
          <a:lstStyle/>
          <a:p>
            <a:r>
              <a:rPr lang="en-US" sz="800" dirty="0">
                <a:solidFill>
                  <a:srgbClr val="000000"/>
                </a:solidFill>
                <a:latin typeface="IBM Plex Serif"/>
              </a:rPr>
              <a:t>Pictured: A concept rendering of IBM Quantum’s </a:t>
            </a:r>
            <a:r>
              <a:rPr lang="en-US" sz="800" dirty="0" smtClean="0">
                <a:solidFill>
                  <a:srgbClr val="000000"/>
                </a:solidFill>
                <a:latin typeface="IBM Plex Serif"/>
              </a:rPr>
              <a:t>100,001-qubit </a:t>
            </a:r>
            <a:r>
              <a:rPr lang="en-US" sz="800" dirty="0">
                <a:solidFill>
                  <a:srgbClr val="000000"/>
                </a:solidFill>
                <a:latin typeface="IBM Plex Serif"/>
              </a:rPr>
              <a:t>quantum-centric supercomputer, expected to be deployed by 2033.</a:t>
            </a:r>
            <a:endParaRPr lang="en-US" sz="800" dirty="0"/>
          </a:p>
        </p:txBody>
      </p:sp>
      <p:pic>
        <p:nvPicPr>
          <p:cNvPr id="16" name="Picture 15"/>
          <p:cNvPicPr>
            <a:picLocks noChangeAspect="1"/>
          </p:cNvPicPr>
          <p:nvPr/>
        </p:nvPicPr>
        <p:blipFill>
          <a:blip r:embed="rId9"/>
          <a:stretch>
            <a:fillRect/>
          </a:stretch>
        </p:blipFill>
        <p:spPr>
          <a:xfrm>
            <a:off x="10717518" y="2747733"/>
            <a:ext cx="1236589" cy="472265"/>
          </a:xfrm>
          <a:prstGeom prst="rect">
            <a:avLst/>
          </a:prstGeom>
        </p:spPr>
      </p:pic>
      <p:cxnSp>
        <p:nvCxnSpPr>
          <p:cNvPr id="18" name="Straight Connector 17"/>
          <p:cNvCxnSpPr/>
          <p:nvPr/>
        </p:nvCxnSpPr>
        <p:spPr>
          <a:xfrm>
            <a:off x="10426390" y="2418133"/>
            <a:ext cx="1639230" cy="822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9406740" y="826719"/>
            <a:ext cx="8411" cy="5069924"/>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568022" y="875413"/>
            <a:ext cx="1369286" cy="369332"/>
          </a:xfrm>
          <a:prstGeom prst="rect">
            <a:avLst/>
          </a:prstGeom>
          <a:noFill/>
        </p:spPr>
        <p:txBody>
          <a:bodyPr wrap="none" rtlCol="0">
            <a:spAutoFit/>
          </a:bodyPr>
          <a:lstStyle/>
          <a:p>
            <a:r>
              <a:rPr lang="en-US" b="1" dirty="0" smtClean="0"/>
              <a:t>MARKETING</a:t>
            </a:r>
            <a:endParaRPr lang="en-US" b="1" dirty="0"/>
          </a:p>
        </p:txBody>
      </p:sp>
      <p:sp>
        <p:nvSpPr>
          <p:cNvPr id="21" name="Rectangle 20"/>
          <p:cNvSpPr/>
          <p:nvPr/>
        </p:nvSpPr>
        <p:spPr>
          <a:xfrm>
            <a:off x="9666828" y="3675506"/>
            <a:ext cx="747064" cy="369332"/>
          </a:xfrm>
          <a:prstGeom prst="rect">
            <a:avLst/>
          </a:prstGeom>
        </p:spPr>
        <p:txBody>
          <a:bodyPr wrap="none">
            <a:spAutoFit/>
          </a:bodyPr>
          <a:lstStyle/>
          <a:p>
            <a:r>
              <a:rPr lang="en-US" b="1" dirty="0" smtClean="0"/>
              <a:t>SALES</a:t>
            </a:r>
            <a:endParaRPr lang="en-US" dirty="0"/>
          </a:p>
        </p:txBody>
      </p:sp>
      <p:cxnSp>
        <p:nvCxnSpPr>
          <p:cNvPr id="22" name="Straight Connector 21"/>
          <p:cNvCxnSpPr/>
          <p:nvPr/>
        </p:nvCxnSpPr>
        <p:spPr>
          <a:xfrm>
            <a:off x="9616786" y="1312261"/>
            <a:ext cx="2257162" cy="153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9711131" y="4200259"/>
            <a:ext cx="2257162" cy="15325"/>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10"/>
          <a:stretch>
            <a:fillRect/>
          </a:stretch>
        </p:blipFill>
        <p:spPr>
          <a:xfrm>
            <a:off x="9569730" y="4371005"/>
            <a:ext cx="2351273" cy="968436"/>
          </a:xfrm>
          <a:prstGeom prst="rect">
            <a:avLst/>
          </a:prstGeom>
        </p:spPr>
      </p:pic>
      <p:pic>
        <p:nvPicPr>
          <p:cNvPr id="25" name="Picture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33127" y="2985079"/>
            <a:ext cx="1198634" cy="737621"/>
          </a:xfrm>
          <a:prstGeom prst="rect">
            <a:avLst/>
          </a:prstGeom>
        </p:spPr>
      </p:pic>
      <p:pic>
        <p:nvPicPr>
          <p:cNvPr id="26" name="Picture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33127" y="2231622"/>
            <a:ext cx="1154082" cy="767989"/>
          </a:xfrm>
          <a:prstGeom prst="rect">
            <a:avLst/>
          </a:prstGeom>
        </p:spPr>
      </p:pic>
      <p:pic>
        <p:nvPicPr>
          <p:cNvPr id="27" name="Picture 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370789" y="1409533"/>
            <a:ext cx="1167400" cy="783948"/>
          </a:xfrm>
          <a:prstGeom prst="rect">
            <a:avLst/>
          </a:prstGeom>
        </p:spPr>
      </p:pic>
      <p:cxnSp>
        <p:nvCxnSpPr>
          <p:cNvPr id="29" name="Straight Connector 28"/>
          <p:cNvCxnSpPr/>
          <p:nvPr/>
        </p:nvCxnSpPr>
        <p:spPr>
          <a:xfrm>
            <a:off x="849468" y="1472539"/>
            <a:ext cx="2327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954367" y="1672440"/>
            <a:ext cx="2327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122601" y="1045028"/>
            <a:ext cx="0" cy="6274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310627" y="1045028"/>
            <a:ext cx="0" cy="6274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002191" y="2834300"/>
            <a:ext cx="1021433" cy="646331"/>
          </a:xfrm>
          <a:prstGeom prst="rect">
            <a:avLst/>
          </a:prstGeom>
          <a:noFill/>
        </p:spPr>
        <p:txBody>
          <a:bodyPr wrap="none" rtlCol="0">
            <a:spAutoFit/>
          </a:bodyPr>
          <a:lstStyle/>
          <a:p>
            <a:r>
              <a:rPr lang="en-US" dirty="0" smtClean="0"/>
              <a:t>L3 Cache</a:t>
            </a:r>
          </a:p>
          <a:p>
            <a:endParaRPr lang="en-US" dirty="0"/>
          </a:p>
        </p:txBody>
      </p:sp>
      <p:sp>
        <p:nvSpPr>
          <p:cNvPr id="34" name="Rectangle 33"/>
          <p:cNvSpPr/>
          <p:nvPr/>
        </p:nvSpPr>
        <p:spPr>
          <a:xfrm>
            <a:off x="1728242" y="1971302"/>
            <a:ext cx="1063027" cy="602152"/>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000064" y="2014887"/>
            <a:ext cx="766557" cy="553998"/>
          </a:xfrm>
          <a:prstGeom prst="rect">
            <a:avLst/>
          </a:prstGeom>
          <a:noFill/>
        </p:spPr>
        <p:txBody>
          <a:bodyPr wrap="none" rtlCol="0">
            <a:spAutoFit/>
          </a:bodyPr>
          <a:lstStyle/>
          <a:p>
            <a:r>
              <a:rPr lang="en-US" sz="1000" dirty="0" smtClean="0"/>
              <a:t>CPU </a:t>
            </a:r>
          </a:p>
          <a:p>
            <a:r>
              <a:rPr lang="en-US" sz="1000" dirty="0" smtClean="0"/>
              <a:t>Processing </a:t>
            </a:r>
          </a:p>
          <a:p>
            <a:r>
              <a:rPr lang="en-US" sz="1000" dirty="0" smtClean="0"/>
              <a:t>Unit</a:t>
            </a:r>
            <a:endParaRPr lang="en-US" sz="1000" dirty="0"/>
          </a:p>
        </p:txBody>
      </p:sp>
      <p:pic>
        <p:nvPicPr>
          <p:cNvPr id="36" name="Picture 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085" y="1615194"/>
            <a:ext cx="2276190" cy="2133333"/>
          </a:xfrm>
          <a:prstGeom prst="rect">
            <a:avLst/>
          </a:prstGeom>
        </p:spPr>
      </p:pic>
      <p:sp>
        <p:nvSpPr>
          <p:cNvPr id="37" name="Rectangle 36"/>
          <p:cNvSpPr/>
          <p:nvPr/>
        </p:nvSpPr>
        <p:spPr>
          <a:xfrm>
            <a:off x="145601" y="776037"/>
            <a:ext cx="1883785" cy="369332"/>
          </a:xfrm>
          <a:prstGeom prst="rect">
            <a:avLst/>
          </a:prstGeom>
        </p:spPr>
        <p:txBody>
          <a:bodyPr wrap="none">
            <a:spAutoFit/>
          </a:bodyPr>
          <a:lstStyle/>
          <a:p>
            <a:r>
              <a:rPr lang="en-US" b="1" dirty="0"/>
              <a:t>FBI:WHITE COLAR</a:t>
            </a:r>
          </a:p>
        </p:txBody>
      </p:sp>
      <p:sp>
        <p:nvSpPr>
          <p:cNvPr id="38" name="Rectangle 37"/>
          <p:cNvSpPr/>
          <p:nvPr/>
        </p:nvSpPr>
        <p:spPr>
          <a:xfrm>
            <a:off x="2612579" y="1730214"/>
            <a:ext cx="127151" cy="13899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2058864" y="820736"/>
            <a:ext cx="1021433" cy="369332"/>
          </a:xfrm>
          <a:prstGeom prst="rect">
            <a:avLst/>
          </a:prstGeom>
        </p:spPr>
        <p:txBody>
          <a:bodyPr wrap="none">
            <a:spAutoFit/>
          </a:bodyPr>
          <a:lstStyle/>
          <a:p>
            <a:r>
              <a:rPr lang="en-US" dirty="0"/>
              <a:t>L1 Cache</a:t>
            </a:r>
          </a:p>
        </p:txBody>
      </p:sp>
      <p:cxnSp>
        <p:nvCxnSpPr>
          <p:cNvPr id="40" name="Straight Arrow Connector 39"/>
          <p:cNvCxnSpPr>
            <a:endCxn id="38" idx="3"/>
          </p:cNvCxnSpPr>
          <p:nvPr/>
        </p:nvCxnSpPr>
        <p:spPr>
          <a:xfrm flipH="1">
            <a:off x="2739730" y="1055567"/>
            <a:ext cx="81042" cy="7441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2612579" y="2634662"/>
            <a:ext cx="113299" cy="994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697914" y="2615617"/>
            <a:ext cx="835979" cy="852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81655" y="2861457"/>
            <a:ext cx="1021433" cy="369332"/>
          </a:xfrm>
          <a:prstGeom prst="rect">
            <a:avLst/>
          </a:prstGeom>
        </p:spPr>
        <p:txBody>
          <a:bodyPr wrap="none">
            <a:spAutoFit/>
          </a:bodyPr>
          <a:lstStyle/>
          <a:p>
            <a:r>
              <a:rPr lang="en-US" dirty="0"/>
              <a:t>L2 Cache</a:t>
            </a:r>
          </a:p>
        </p:txBody>
      </p:sp>
      <p:cxnSp>
        <p:nvCxnSpPr>
          <p:cNvPr id="44" name="Straight Arrow Connector 43"/>
          <p:cNvCxnSpPr>
            <a:endCxn id="41" idx="2"/>
          </p:cNvCxnSpPr>
          <p:nvPr/>
        </p:nvCxnSpPr>
        <p:spPr>
          <a:xfrm flipH="1" flipV="1">
            <a:off x="2669229" y="2734127"/>
            <a:ext cx="200842" cy="184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2" idx="2"/>
          </p:cNvCxnSpPr>
          <p:nvPr/>
        </p:nvCxnSpPr>
        <p:spPr>
          <a:xfrm flipV="1">
            <a:off x="2115050" y="2700849"/>
            <a:ext cx="854" cy="20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512907" y="5283937"/>
            <a:ext cx="339600" cy="17952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1878752" y="3890316"/>
            <a:ext cx="1060697" cy="230832"/>
          </a:xfrm>
          <a:prstGeom prst="rect">
            <a:avLst/>
          </a:prstGeom>
          <a:noFill/>
        </p:spPr>
        <p:txBody>
          <a:bodyPr wrap="square" rtlCol="0">
            <a:spAutoFit/>
          </a:bodyPr>
          <a:lstStyle/>
          <a:p>
            <a:r>
              <a:rPr lang="en-US" sz="900" b="1" dirty="0" smtClean="0"/>
              <a:t>Performance</a:t>
            </a:r>
            <a:endParaRPr lang="en-US" sz="900" b="1" dirty="0"/>
          </a:p>
        </p:txBody>
      </p:sp>
      <p:sp>
        <p:nvSpPr>
          <p:cNvPr id="50" name="Rectangle 49"/>
          <p:cNvSpPr/>
          <p:nvPr/>
        </p:nvSpPr>
        <p:spPr>
          <a:xfrm>
            <a:off x="2426824" y="5236643"/>
            <a:ext cx="456817" cy="2200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15"/>
          <a:stretch>
            <a:fillRect/>
          </a:stretch>
        </p:blipFill>
        <p:spPr>
          <a:xfrm>
            <a:off x="2642340" y="5273789"/>
            <a:ext cx="97390" cy="186433"/>
          </a:xfrm>
          <a:prstGeom prst="rect">
            <a:avLst/>
          </a:prstGeom>
        </p:spPr>
      </p:pic>
      <p:cxnSp>
        <p:nvCxnSpPr>
          <p:cNvPr id="52" name="Straight Connector 51"/>
          <p:cNvCxnSpPr>
            <a:endCxn id="50" idx="3"/>
          </p:cNvCxnSpPr>
          <p:nvPr/>
        </p:nvCxnSpPr>
        <p:spPr>
          <a:xfrm>
            <a:off x="2533893" y="5305019"/>
            <a:ext cx="349748" cy="41649"/>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832188" y="4389610"/>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838825" y="4648406"/>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823512" y="4946152"/>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39591" y="1457646"/>
            <a:ext cx="1433164" cy="859898"/>
          </a:xfrm>
          <a:prstGeom prst="rect">
            <a:avLst/>
          </a:prstGeom>
        </p:spPr>
      </p:pic>
      <p:cxnSp>
        <p:nvCxnSpPr>
          <p:cNvPr id="57" name="Straight Connector 56"/>
          <p:cNvCxnSpPr/>
          <p:nvPr/>
        </p:nvCxnSpPr>
        <p:spPr>
          <a:xfrm>
            <a:off x="1683818" y="1211386"/>
            <a:ext cx="98452" cy="5570821"/>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42826" y="1119494"/>
            <a:ext cx="1455463" cy="369332"/>
          </a:xfrm>
          <a:prstGeom prst="rect">
            <a:avLst/>
          </a:prstGeom>
          <a:noFill/>
        </p:spPr>
        <p:txBody>
          <a:bodyPr wrap="none" rtlCol="0">
            <a:spAutoFit/>
          </a:bodyPr>
          <a:lstStyle/>
          <a:p>
            <a:r>
              <a:rPr lang="en-US" b="1" dirty="0" smtClean="0"/>
              <a:t>APPLICATION</a:t>
            </a:r>
            <a:endParaRPr lang="en-US" b="1" dirty="0"/>
          </a:p>
        </p:txBody>
      </p:sp>
      <p:sp>
        <p:nvSpPr>
          <p:cNvPr id="61" name="Rectangle 60"/>
          <p:cNvSpPr/>
          <p:nvPr/>
        </p:nvSpPr>
        <p:spPr>
          <a:xfrm>
            <a:off x="146578" y="2267212"/>
            <a:ext cx="1812708" cy="96104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571992" y="3317338"/>
            <a:ext cx="339600" cy="17952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p:cNvSpPr txBox="1"/>
          <p:nvPr/>
        </p:nvSpPr>
        <p:spPr>
          <a:xfrm>
            <a:off x="937837" y="1923717"/>
            <a:ext cx="1060697" cy="230832"/>
          </a:xfrm>
          <a:prstGeom prst="rect">
            <a:avLst/>
          </a:prstGeom>
          <a:noFill/>
        </p:spPr>
        <p:txBody>
          <a:bodyPr wrap="square" rtlCol="0">
            <a:spAutoFit/>
          </a:bodyPr>
          <a:lstStyle/>
          <a:p>
            <a:r>
              <a:rPr lang="en-US" sz="900" b="1" dirty="0" smtClean="0"/>
              <a:t>MARKETING</a:t>
            </a:r>
            <a:endParaRPr lang="en-US" sz="900" b="1" dirty="0"/>
          </a:p>
        </p:txBody>
      </p:sp>
      <p:sp>
        <p:nvSpPr>
          <p:cNvPr id="64" name="Rectangle 63"/>
          <p:cNvSpPr/>
          <p:nvPr/>
        </p:nvSpPr>
        <p:spPr>
          <a:xfrm>
            <a:off x="550014" y="2101604"/>
            <a:ext cx="1409271" cy="96104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485909" y="3270044"/>
            <a:ext cx="456817" cy="22004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a:picLocks noChangeAspect="1"/>
          </p:cNvPicPr>
          <p:nvPr/>
        </p:nvPicPr>
        <p:blipFill>
          <a:blip r:embed="rId15"/>
          <a:stretch>
            <a:fillRect/>
          </a:stretch>
        </p:blipFill>
        <p:spPr>
          <a:xfrm>
            <a:off x="1701425" y="3307190"/>
            <a:ext cx="97390" cy="186433"/>
          </a:xfrm>
          <a:prstGeom prst="rect">
            <a:avLst/>
          </a:prstGeom>
        </p:spPr>
      </p:pic>
      <p:cxnSp>
        <p:nvCxnSpPr>
          <p:cNvPr id="67" name="Straight Connector 66"/>
          <p:cNvCxnSpPr>
            <a:endCxn id="65" idx="3"/>
          </p:cNvCxnSpPr>
          <p:nvPr/>
        </p:nvCxnSpPr>
        <p:spPr>
          <a:xfrm>
            <a:off x="1592978" y="3338420"/>
            <a:ext cx="349748" cy="41649"/>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891273" y="2423011"/>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897910" y="2681807"/>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882597" y="2979553"/>
            <a:ext cx="971315" cy="164521"/>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9072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6887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638817"/>
            <a:ext cx="12192000" cy="1522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development</a:t>
            </a:r>
            <a:endParaRPr lang="en-US" sz="800" dirty="0"/>
          </a:p>
        </p:txBody>
      </p:sp>
      <p:sp>
        <p:nvSpPr>
          <p:cNvPr id="6" name="Rectangle 5"/>
          <p:cNvSpPr/>
          <p:nvPr/>
        </p:nvSpPr>
        <p:spPr>
          <a:xfrm>
            <a:off x="2741989" y="2458770"/>
            <a:ext cx="1923803" cy="15675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2611360" y="2743778"/>
            <a:ext cx="2327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716259" y="2943679"/>
            <a:ext cx="23275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2884493" y="2316267"/>
            <a:ext cx="0" cy="6274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3072519" y="2316267"/>
            <a:ext cx="0" cy="62741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490134" y="3242541"/>
            <a:ext cx="1063027" cy="602152"/>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761956" y="3286126"/>
            <a:ext cx="766557" cy="553998"/>
          </a:xfrm>
          <a:prstGeom prst="rect">
            <a:avLst/>
          </a:prstGeom>
          <a:noFill/>
        </p:spPr>
        <p:txBody>
          <a:bodyPr wrap="none" rtlCol="0">
            <a:spAutoFit/>
          </a:bodyPr>
          <a:lstStyle/>
          <a:p>
            <a:r>
              <a:rPr lang="en-US" sz="1000" dirty="0" smtClean="0"/>
              <a:t>CPU </a:t>
            </a:r>
          </a:p>
          <a:p>
            <a:r>
              <a:rPr lang="en-US" sz="1000" dirty="0" smtClean="0"/>
              <a:t>Processing </a:t>
            </a:r>
          </a:p>
          <a:p>
            <a:r>
              <a:rPr lang="en-US" sz="1000" dirty="0" smtClean="0"/>
              <a:t>Unit</a:t>
            </a:r>
            <a:endParaRPr lang="en-US" sz="1000" dirty="0"/>
          </a:p>
        </p:txBody>
      </p:sp>
      <p:sp>
        <p:nvSpPr>
          <p:cNvPr id="13" name="Rectangle 12"/>
          <p:cNvSpPr/>
          <p:nvPr/>
        </p:nvSpPr>
        <p:spPr>
          <a:xfrm>
            <a:off x="4374471" y="3001453"/>
            <a:ext cx="127151" cy="13899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820756" y="2091975"/>
            <a:ext cx="1021433" cy="369332"/>
          </a:xfrm>
          <a:prstGeom prst="rect">
            <a:avLst/>
          </a:prstGeom>
        </p:spPr>
        <p:txBody>
          <a:bodyPr wrap="none">
            <a:spAutoFit/>
          </a:bodyPr>
          <a:lstStyle/>
          <a:p>
            <a:r>
              <a:rPr lang="en-US" dirty="0"/>
              <a:t>L1 Cache</a:t>
            </a:r>
          </a:p>
        </p:txBody>
      </p:sp>
      <p:cxnSp>
        <p:nvCxnSpPr>
          <p:cNvPr id="15" name="Straight Arrow Connector 14"/>
          <p:cNvCxnSpPr>
            <a:endCxn id="13" idx="3"/>
          </p:cNvCxnSpPr>
          <p:nvPr/>
        </p:nvCxnSpPr>
        <p:spPr>
          <a:xfrm flipH="1">
            <a:off x="4501622" y="2326806"/>
            <a:ext cx="81042" cy="74414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374471" y="3905901"/>
            <a:ext cx="113299" cy="994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459806" y="3886856"/>
            <a:ext cx="835979" cy="8523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a:endCxn id="16" idx="2"/>
          </p:cNvCxnSpPr>
          <p:nvPr/>
        </p:nvCxnSpPr>
        <p:spPr>
          <a:xfrm flipH="1" flipV="1">
            <a:off x="4431121" y="4005366"/>
            <a:ext cx="200842" cy="184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17" idx="2"/>
          </p:cNvCxnSpPr>
          <p:nvPr/>
        </p:nvCxnSpPr>
        <p:spPr>
          <a:xfrm flipV="1">
            <a:off x="3876942" y="3972088"/>
            <a:ext cx="854" cy="206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1968" y="2480399"/>
            <a:ext cx="3867150" cy="1181100"/>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47968" y="4007612"/>
            <a:ext cx="611150" cy="342244"/>
          </a:xfrm>
          <a:prstGeom prst="rect">
            <a:avLst/>
          </a:prstGeom>
        </p:spPr>
      </p:pic>
      <p:cxnSp>
        <p:nvCxnSpPr>
          <p:cNvPr id="23" name="Straight Connector 22"/>
          <p:cNvCxnSpPr/>
          <p:nvPr/>
        </p:nvCxnSpPr>
        <p:spPr>
          <a:xfrm flipV="1">
            <a:off x="8575288" y="3661499"/>
            <a:ext cx="1226634" cy="10666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970680" y="3901316"/>
            <a:ext cx="476412" cy="369332"/>
          </a:xfrm>
          <a:prstGeom prst="rect">
            <a:avLst/>
          </a:prstGeom>
          <a:noFill/>
        </p:spPr>
        <p:txBody>
          <a:bodyPr wrap="none" rtlCol="0">
            <a:spAutoFit/>
          </a:bodyPr>
          <a:lstStyle/>
          <a:p>
            <a:r>
              <a:rPr lang="en-US" dirty="0" smtClean="0"/>
              <a:t>0.1</a:t>
            </a:r>
            <a:endParaRPr lang="en-US" dirty="0"/>
          </a:p>
        </p:txBody>
      </p:sp>
      <p:sp>
        <p:nvSpPr>
          <p:cNvPr id="25" name="TextBox 24"/>
          <p:cNvSpPr txBox="1"/>
          <p:nvPr/>
        </p:nvSpPr>
        <p:spPr>
          <a:xfrm>
            <a:off x="6457251" y="4017573"/>
            <a:ext cx="2303644" cy="369332"/>
          </a:xfrm>
          <a:prstGeom prst="rect">
            <a:avLst/>
          </a:prstGeom>
          <a:noFill/>
        </p:spPr>
        <p:txBody>
          <a:bodyPr wrap="none" rtlCol="0">
            <a:spAutoFit/>
          </a:bodyPr>
          <a:lstStyle/>
          <a:p>
            <a:r>
              <a:rPr lang="en-US" strike="sngStrike" dirty="0" err="1" smtClean="0"/>
              <a:t>Avg.IMPLEMENTATION</a:t>
            </a:r>
            <a:endParaRPr lang="en-US" strike="sngStrike" dirty="0"/>
          </a:p>
        </p:txBody>
      </p:sp>
      <p:sp>
        <p:nvSpPr>
          <p:cNvPr id="26" name="TextBox 25"/>
          <p:cNvSpPr txBox="1"/>
          <p:nvPr/>
        </p:nvSpPr>
        <p:spPr>
          <a:xfrm>
            <a:off x="7482468" y="4548066"/>
            <a:ext cx="2217274" cy="215444"/>
          </a:xfrm>
          <a:prstGeom prst="rect">
            <a:avLst/>
          </a:prstGeom>
          <a:noFill/>
        </p:spPr>
        <p:txBody>
          <a:bodyPr wrap="none" rtlCol="0">
            <a:spAutoFit/>
          </a:bodyPr>
          <a:lstStyle/>
          <a:p>
            <a:r>
              <a:rPr lang="en-US" sz="800" strike="sngStrike" dirty="0" smtClean="0"/>
              <a:t>Visa </a:t>
            </a:r>
            <a:r>
              <a:rPr lang="en-US" sz="800" strike="sngStrike" dirty="0" err="1" smtClean="0"/>
              <a:t>ghoce</a:t>
            </a:r>
            <a:r>
              <a:rPr lang="en-US" sz="800" strike="sngStrike" dirty="0" smtClean="0"/>
              <a:t>(</a:t>
            </a:r>
            <a:r>
              <a:rPr lang="en-US" sz="800" strike="sngStrike" dirty="0" err="1" smtClean="0"/>
              <a:t>micehal</a:t>
            </a:r>
            <a:r>
              <a:rPr lang="en-US" sz="800" strike="sngStrike" dirty="0" smtClean="0"/>
              <a:t> and </a:t>
            </a:r>
            <a:r>
              <a:rPr lang="en-US" sz="800" strike="sngStrike" dirty="0" err="1" smtClean="0"/>
              <a:t>furgesson</a:t>
            </a:r>
            <a:r>
              <a:rPr lang="en-US" sz="800" strike="sngStrike" dirty="0" smtClean="0"/>
              <a:t>) matrix phone</a:t>
            </a:r>
            <a:endParaRPr lang="en-US" sz="800" strike="sngStrike" dirty="0"/>
          </a:p>
        </p:txBody>
      </p:sp>
      <p:sp>
        <p:nvSpPr>
          <p:cNvPr id="27" name="Rectangle 26"/>
          <p:cNvSpPr/>
          <p:nvPr/>
        </p:nvSpPr>
        <p:spPr>
          <a:xfrm>
            <a:off x="6096000" y="1463985"/>
            <a:ext cx="1063027" cy="602152"/>
          </a:xfrm>
          <a:prstGeom prst="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CPU</a:t>
            </a:r>
            <a:endParaRPr lang="en-US" dirty="0">
              <a:solidFill>
                <a:schemeClr val="tx1"/>
              </a:solidFill>
            </a:endParaRPr>
          </a:p>
        </p:txBody>
      </p:sp>
      <p:cxnSp>
        <p:nvCxnSpPr>
          <p:cNvPr id="29" name="Straight Arrow Connector 28"/>
          <p:cNvCxnSpPr/>
          <p:nvPr/>
        </p:nvCxnSpPr>
        <p:spPr>
          <a:xfrm flipV="1">
            <a:off x="4938924" y="1765061"/>
            <a:ext cx="993525" cy="933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2175890" y="1273328"/>
            <a:ext cx="2871299" cy="369332"/>
          </a:xfrm>
          <a:prstGeom prst="rect">
            <a:avLst/>
          </a:prstGeom>
        </p:spPr>
        <p:txBody>
          <a:bodyPr wrap="none">
            <a:spAutoFit/>
          </a:bodyPr>
          <a:lstStyle/>
          <a:p>
            <a:r>
              <a:rPr lang="en-US" dirty="0">
                <a:solidFill>
                  <a:srgbClr val="161616"/>
                </a:solidFill>
                <a:latin typeface="SFMono-Regular"/>
              </a:rPr>
              <a:t>PS&gt; $</a:t>
            </a:r>
            <a:r>
              <a:rPr lang="en-US" dirty="0" err="1">
                <a:solidFill>
                  <a:srgbClr val="161616"/>
                </a:solidFill>
                <a:latin typeface="SFMono-Regular"/>
              </a:rPr>
              <a:t>calc.Multiply</a:t>
            </a:r>
            <a:r>
              <a:rPr lang="en-US" dirty="0">
                <a:solidFill>
                  <a:srgbClr val="161616"/>
                </a:solidFill>
                <a:latin typeface="SFMono-Regular"/>
              </a:rPr>
              <a:t>(6,7) 42</a:t>
            </a:r>
            <a:endParaRPr lang="en-US" dirty="0"/>
          </a:p>
        </p:txBody>
      </p:sp>
      <p:sp>
        <p:nvSpPr>
          <p:cNvPr id="31" name="Rectangle 30"/>
          <p:cNvSpPr/>
          <p:nvPr/>
        </p:nvSpPr>
        <p:spPr>
          <a:xfrm>
            <a:off x="2175890" y="1049708"/>
            <a:ext cx="8842581" cy="230832"/>
          </a:xfrm>
          <a:prstGeom prst="rect">
            <a:avLst/>
          </a:prstGeom>
        </p:spPr>
        <p:txBody>
          <a:bodyPr wrap="square">
            <a:spAutoFit/>
          </a:bodyPr>
          <a:lstStyle/>
          <a:p>
            <a:r>
              <a:rPr lang="en-US" sz="900" dirty="0"/>
              <a:t>https://learn.microsoft.com/en-us/powershell/module/microsoft.powershell.management/new-webserviceproxy?view=powershell-5.1</a:t>
            </a:r>
          </a:p>
        </p:txBody>
      </p:sp>
      <p:sp>
        <p:nvSpPr>
          <p:cNvPr id="32" name="Rectangle 31"/>
          <p:cNvSpPr/>
          <p:nvPr/>
        </p:nvSpPr>
        <p:spPr>
          <a:xfrm>
            <a:off x="1519645" y="802753"/>
            <a:ext cx="4272323" cy="369332"/>
          </a:xfrm>
          <a:prstGeom prst="rect">
            <a:avLst/>
          </a:prstGeom>
        </p:spPr>
        <p:txBody>
          <a:bodyPr wrap="none">
            <a:spAutoFit/>
          </a:bodyPr>
          <a:lstStyle/>
          <a:p>
            <a:r>
              <a:rPr lang="en-US" b="1" dirty="0">
                <a:solidFill>
                  <a:srgbClr val="121619"/>
                </a:solidFill>
                <a:latin typeface="IBM Plex Sans"/>
              </a:rPr>
              <a:t>Charting the course to 100,00</a:t>
            </a:r>
            <a:r>
              <a:rPr lang="en-US" sz="1400" b="1" dirty="0">
                <a:solidFill>
                  <a:srgbClr val="121619"/>
                </a:solidFill>
                <a:latin typeface="IBM Plex Sans"/>
              </a:rPr>
              <a:t>1</a:t>
            </a:r>
            <a:r>
              <a:rPr lang="en-US" b="1" dirty="0">
                <a:solidFill>
                  <a:srgbClr val="121619"/>
                </a:solidFill>
                <a:latin typeface="IBM Plex Sans"/>
              </a:rPr>
              <a:t> qubits</a:t>
            </a:r>
          </a:p>
        </p:txBody>
      </p:sp>
      <p:cxnSp>
        <p:nvCxnSpPr>
          <p:cNvPr id="33" name="Straight Connector 32"/>
          <p:cNvCxnSpPr/>
          <p:nvPr/>
        </p:nvCxnSpPr>
        <p:spPr>
          <a:xfrm>
            <a:off x="1683818" y="1211386"/>
            <a:ext cx="98452" cy="5570821"/>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0503128" y="1186677"/>
            <a:ext cx="98452" cy="5570821"/>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779483" y="5315497"/>
            <a:ext cx="2107115" cy="369332"/>
          </a:xfrm>
          <a:prstGeom prst="rect">
            <a:avLst/>
          </a:prstGeom>
          <a:solidFill>
            <a:schemeClr val="accent4"/>
          </a:solidFill>
        </p:spPr>
        <p:txBody>
          <a:bodyPr wrap="none" rtlCol="0">
            <a:spAutoFit/>
          </a:bodyPr>
          <a:lstStyle/>
          <a:p>
            <a:r>
              <a:rPr lang="en-US" dirty="0" smtClean="0"/>
              <a:t>41.</a:t>
            </a:r>
            <a:r>
              <a:rPr lang="en-US" strike="sngStrike" dirty="0" smtClean="0"/>
              <a:t>tango.CPU Silicon</a:t>
            </a:r>
            <a:endParaRPr lang="en-US" strike="sngStrike" dirty="0"/>
          </a:p>
        </p:txBody>
      </p:sp>
      <p:sp>
        <p:nvSpPr>
          <p:cNvPr id="36" name="Rectangle 35"/>
          <p:cNvSpPr/>
          <p:nvPr/>
        </p:nvSpPr>
        <p:spPr>
          <a:xfrm>
            <a:off x="2702860" y="4973902"/>
            <a:ext cx="1671611" cy="369332"/>
          </a:xfrm>
          <a:prstGeom prst="rect">
            <a:avLst/>
          </a:prstGeom>
        </p:spPr>
        <p:txBody>
          <a:bodyPr wrap="none">
            <a:spAutoFit/>
          </a:bodyPr>
          <a:lstStyle/>
          <a:p>
            <a:r>
              <a:rPr lang="en-US" b="1" dirty="0"/>
              <a:t>RESPONE TIME </a:t>
            </a:r>
          </a:p>
        </p:txBody>
      </p:sp>
      <p:cxnSp>
        <p:nvCxnSpPr>
          <p:cNvPr id="38" name="Straight Connector 37"/>
          <p:cNvCxnSpPr/>
          <p:nvPr/>
        </p:nvCxnSpPr>
        <p:spPr>
          <a:xfrm flipV="1">
            <a:off x="2702860" y="4850780"/>
            <a:ext cx="7600867" cy="22303"/>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724757" y="5709757"/>
            <a:ext cx="3800592" cy="369332"/>
          </a:xfrm>
          <a:prstGeom prst="rect">
            <a:avLst/>
          </a:prstGeom>
          <a:noFill/>
        </p:spPr>
        <p:txBody>
          <a:bodyPr wrap="none" rtlCol="0">
            <a:spAutoFit/>
          </a:bodyPr>
          <a:lstStyle/>
          <a:p>
            <a:r>
              <a:rPr lang="en-US" dirty="0" smtClean="0"/>
              <a:t>41.NAVY(NAME CHANE(</a:t>
            </a:r>
            <a:r>
              <a:rPr lang="en-US" strike="sngStrike" dirty="0" smtClean="0"/>
              <a:t>visa </a:t>
            </a:r>
            <a:r>
              <a:rPr lang="en-US" strike="sngStrike" dirty="0" err="1" smtClean="0"/>
              <a:t>rontondo</a:t>
            </a:r>
            <a:r>
              <a:rPr lang="en-US" dirty="0"/>
              <a:t>)</a:t>
            </a:r>
          </a:p>
        </p:txBody>
      </p:sp>
      <p:cxnSp>
        <p:nvCxnSpPr>
          <p:cNvPr id="41" name="Straight Connector 40"/>
          <p:cNvCxnSpPr/>
          <p:nvPr/>
        </p:nvCxnSpPr>
        <p:spPr>
          <a:xfrm flipV="1">
            <a:off x="6503293" y="4885547"/>
            <a:ext cx="0" cy="2017752"/>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2286000" y="6177776"/>
            <a:ext cx="3095143" cy="369332"/>
          </a:xfrm>
          <a:prstGeom prst="rect">
            <a:avLst/>
          </a:prstGeom>
          <a:noFill/>
        </p:spPr>
        <p:txBody>
          <a:bodyPr wrap="none" rtlCol="0">
            <a:spAutoFit/>
          </a:bodyPr>
          <a:lstStyle/>
          <a:p>
            <a:r>
              <a:rPr lang="en-US" dirty="0" smtClean="0"/>
              <a:t>000.tw.pns.(</a:t>
            </a:r>
            <a:r>
              <a:rPr lang="en-US" strike="sngStrike" dirty="0" err="1" smtClean="0"/>
              <a:t>steve</a:t>
            </a:r>
            <a:r>
              <a:rPr lang="en-US" strike="sngStrike" dirty="0" smtClean="0"/>
              <a:t> </a:t>
            </a:r>
            <a:r>
              <a:rPr lang="en-US" strike="sngStrike" dirty="0" err="1" smtClean="0"/>
              <a:t>cory</a:t>
            </a:r>
            <a:r>
              <a:rPr lang="en-US" strike="sngStrike" dirty="0" smtClean="0"/>
              <a:t> </a:t>
            </a:r>
            <a:r>
              <a:rPr lang="en-US" strike="sngStrike" dirty="0" err="1" smtClean="0"/>
              <a:t>atusim</a:t>
            </a:r>
            <a:r>
              <a:rPr lang="en-US" strike="sngStrike" dirty="0" smtClean="0"/>
              <a:t>)</a:t>
            </a:r>
            <a:r>
              <a:rPr lang="en-US" dirty="0" smtClean="0"/>
              <a:t> </a:t>
            </a:r>
            <a:endParaRPr lang="en-US" dirty="0"/>
          </a:p>
        </p:txBody>
      </p:sp>
      <p:sp>
        <p:nvSpPr>
          <p:cNvPr id="43" name="TextBox 42"/>
          <p:cNvSpPr txBox="1"/>
          <p:nvPr/>
        </p:nvSpPr>
        <p:spPr>
          <a:xfrm>
            <a:off x="2214261" y="6488668"/>
            <a:ext cx="4395755" cy="369332"/>
          </a:xfrm>
          <a:prstGeom prst="rect">
            <a:avLst/>
          </a:prstGeom>
          <a:noFill/>
        </p:spPr>
        <p:txBody>
          <a:bodyPr wrap="none" rtlCol="0">
            <a:spAutoFit/>
          </a:bodyPr>
          <a:lstStyle/>
          <a:p>
            <a:r>
              <a:rPr lang="en-US" dirty="0" smtClean="0"/>
              <a:t>FBI:WAR CIME GENOCHIDE( </a:t>
            </a:r>
            <a:r>
              <a:rPr lang="en-US" strike="sngStrike" dirty="0" err="1" smtClean="0"/>
              <a:t>cory</a:t>
            </a:r>
            <a:r>
              <a:rPr lang="en-US" strike="sngStrike" dirty="0" smtClean="0"/>
              <a:t> </a:t>
            </a:r>
            <a:r>
              <a:rPr lang="en-US" strike="sngStrike" dirty="0" err="1" smtClean="0"/>
              <a:t>jr</a:t>
            </a:r>
            <a:r>
              <a:rPr lang="en-US" strike="sngStrike" dirty="0" smtClean="0"/>
              <a:t> </a:t>
            </a:r>
            <a:r>
              <a:rPr lang="en-US" strike="sngStrike" dirty="0" err="1" smtClean="0"/>
              <a:t>alheimer</a:t>
            </a:r>
            <a:r>
              <a:rPr lang="en-US" dirty="0" smtClean="0"/>
              <a:t>)</a:t>
            </a:r>
            <a:endParaRPr lang="en-US" dirty="0"/>
          </a:p>
        </p:txBody>
      </p:sp>
      <p:sp>
        <p:nvSpPr>
          <p:cNvPr id="44" name="TextBox 43"/>
          <p:cNvSpPr txBox="1"/>
          <p:nvPr/>
        </p:nvSpPr>
        <p:spPr>
          <a:xfrm>
            <a:off x="5435686" y="6177776"/>
            <a:ext cx="5589287" cy="369332"/>
          </a:xfrm>
          <a:prstGeom prst="rect">
            <a:avLst/>
          </a:prstGeom>
          <a:noFill/>
        </p:spPr>
        <p:txBody>
          <a:bodyPr wrap="none" rtlCol="0">
            <a:spAutoFit/>
          </a:bodyPr>
          <a:lstStyle/>
          <a:p>
            <a:r>
              <a:rPr lang="en-US" dirty="0" smtClean="0"/>
              <a:t>HOMCID:BIORIS(</a:t>
            </a:r>
            <a:r>
              <a:rPr lang="en-US" strike="sngStrike" dirty="0" err="1" smtClean="0"/>
              <a:t>ghoceh</a:t>
            </a:r>
            <a:r>
              <a:rPr lang="en-US" strike="sngStrike" dirty="0" smtClean="0"/>
              <a:t>(visa </a:t>
            </a:r>
            <a:r>
              <a:rPr lang="en-US" strike="sngStrike" dirty="0" err="1" smtClean="0"/>
              <a:t>france</a:t>
            </a:r>
            <a:r>
              <a:rPr lang="en-US" strike="sngStrike" dirty="0" smtClean="0"/>
              <a:t> </a:t>
            </a:r>
            <a:r>
              <a:rPr lang="en-US" strike="sngStrike" dirty="0" err="1" smtClean="0"/>
              <a:t>droz</a:t>
            </a:r>
            <a:r>
              <a:rPr lang="en-US" strike="sngStrike" dirty="0" smtClean="0"/>
              <a:t>, </a:t>
            </a:r>
            <a:r>
              <a:rPr lang="en-US" strike="sngStrike" dirty="0" err="1" smtClean="0"/>
              <a:t>ausim,alzhimer</a:t>
            </a:r>
            <a:r>
              <a:rPr lang="en-US" dirty="0" smtClean="0"/>
              <a:t>)</a:t>
            </a:r>
            <a:endParaRPr lang="en-US" dirty="0"/>
          </a:p>
        </p:txBody>
      </p:sp>
    </p:spTree>
    <p:extLst>
      <p:ext uri="{BB962C8B-B14F-4D97-AF65-F5344CB8AC3E}">
        <p14:creationId xmlns:p14="http://schemas.microsoft.com/office/powerpoint/2010/main" val="18879051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TotalTime>
  <Words>2856</Words>
  <Application>Microsoft Office PowerPoint</Application>
  <PresentationFormat>Widescreen</PresentationFormat>
  <Paragraphs>819</Paragraphs>
  <Slides>49</Slides>
  <Notes>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49</vt:i4>
      </vt:variant>
    </vt:vector>
  </HeadingPairs>
  <TitlesOfParts>
    <vt:vector size="62" baseType="lpstr">
      <vt:lpstr>Arial</vt:lpstr>
      <vt:lpstr>Calibri</vt:lpstr>
      <vt:lpstr>Calibri Light</vt:lpstr>
      <vt:lpstr>Google Sans</vt:lpstr>
      <vt:lpstr>IBM Plex Sans</vt:lpstr>
      <vt:lpstr>IBM Plex Serif</vt:lpstr>
      <vt:lpstr>inherit</vt:lpstr>
      <vt:lpstr>Menlo</vt:lpstr>
      <vt:lpstr>MercurySSm-Book-Pro_Web</vt:lpstr>
      <vt:lpstr>Roboto</vt:lpstr>
      <vt:lpstr>SFMono-Regular</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Tarrant County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User_Kiosk_LL_Public</dc:creator>
  <cp:lastModifiedBy>User_Kiosk_LL_Public</cp:lastModifiedBy>
  <cp:revision>49</cp:revision>
  <dcterms:created xsi:type="dcterms:W3CDTF">2023-06-13T13:10:22Z</dcterms:created>
  <dcterms:modified xsi:type="dcterms:W3CDTF">2023-06-13T20:51:12Z</dcterms:modified>
</cp:coreProperties>
</file>